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256" r:id="rId2"/>
    <p:sldId id="293" r:id="rId3"/>
    <p:sldId id="294" r:id="rId4"/>
    <p:sldId id="296" r:id="rId5"/>
    <p:sldId id="295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5" r:id="rId14"/>
    <p:sldId id="304" r:id="rId15"/>
    <p:sldId id="306" r:id="rId16"/>
    <p:sldId id="307" r:id="rId17"/>
    <p:sldId id="308" r:id="rId18"/>
    <p:sldId id="314" r:id="rId19"/>
    <p:sldId id="309" r:id="rId20"/>
    <p:sldId id="311" r:id="rId21"/>
    <p:sldId id="310" r:id="rId22"/>
    <p:sldId id="312" r:id="rId23"/>
    <p:sldId id="313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1" r:id="rId40"/>
    <p:sldId id="330" r:id="rId41"/>
    <p:sldId id="332" r:id="rId42"/>
    <p:sldId id="333" r:id="rId43"/>
    <p:sldId id="334" r:id="rId44"/>
    <p:sldId id="335" r:id="rId45"/>
    <p:sldId id="336" r:id="rId46"/>
    <p:sldId id="260" r:id="rId47"/>
    <p:sldId id="261" r:id="rId48"/>
    <p:sldId id="262" r:id="rId49"/>
    <p:sldId id="269" r:id="rId50"/>
    <p:sldId id="263" r:id="rId51"/>
    <p:sldId id="265" r:id="rId52"/>
    <p:sldId id="266" r:id="rId53"/>
    <p:sldId id="267" r:id="rId54"/>
    <p:sldId id="268" r:id="rId55"/>
    <p:sldId id="264" r:id="rId56"/>
    <p:sldId id="270" r:id="rId57"/>
    <p:sldId id="271" r:id="rId58"/>
    <p:sldId id="272" r:id="rId59"/>
    <p:sldId id="273" r:id="rId60"/>
    <p:sldId id="274" r:id="rId61"/>
    <p:sldId id="275" r:id="rId62"/>
    <p:sldId id="276" r:id="rId63"/>
    <p:sldId id="257" r:id="rId64"/>
    <p:sldId id="277" r:id="rId65"/>
    <p:sldId id="278" r:id="rId66"/>
    <p:sldId id="279" r:id="rId67"/>
    <p:sldId id="280" r:id="rId68"/>
    <p:sldId id="281" r:id="rId69"/>
    <p:sldId id="282" r:id="rId70"/>
    <p:sldId id="283" r:id="rId71"/>
    <p:sldId id="284" r:id="rId72"/>
    <p:sldId id="285" r:id="rId73"/>
    <p:sldId id="286" r:id="rId74"/>
    <p:sldId id="287" r:id="rId75"/>
    <p:sldId id="288" r:id="rId76"/>
    <p:sldId id="289" r:id="rId77"/>
    <p:sldId id="290" r:id="rId78"/>
    <p:sldId id="291" r:id="rId79"/>
    <p:sldId id="292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7C5"/>
    <a:srgbClr val="008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/>
    <p:restoredTop sz="91528"/>
  </p:normalViewPr>
  <p:slideViewPr>
    <p:cSldViewPr snapToGrid="0" snapToObjects="1">
      <p:cViewPr>
        <p:scale>
          <a:sx n="68" d="100"/>
          <a:sy n="68" d="100"/>
        </p:scale>
        <p:origin x="1544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361CD-6CC4-A34D-AE45-29B67002D1E6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0DAC1-562A-E942-9290-ED2D37D14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8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44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2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73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41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31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01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77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3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4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97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56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03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1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85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5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1pPr>
            <a:lvl2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2pPr>
            <a:lvl3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3pPr>
            <a:lvl4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4pPr>
            <a:lvl5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fld id="{38B27D04-8BD5-C047-B9FF-9D6420E37D9D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fld id="{EDA11450-08D9-AD47-8209-26B4D4B318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yth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5440" y="5440"/>
            <a:ext cx="12192000" cy="1690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>
            <a:lvl1pPr marL="2973388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0" i="0" kern="120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690688"/>
          </a:xfr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/>
          <a:lstStyle>
            <a:lvl1pPr marL="2973388" indent="0" algn="ctr">
              <a:tabLst/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ythonâ¢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858" y="489859"/>
            <a:ext cx="2762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6163"/>
            <a:ext cx="10515600" cy="2590800"/>
          </a:xfrm>
        </p:spPr>
        <p:txBody>
          <a:bodyPr/>
          <a:lstStyle>
            <a:lvl1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1pPr>
            <a:lvl2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2pPr>
            <a:lvl3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3pPr>
            <a:lvl4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4pPr>
            <a:lvl5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fld id="{38B27D04-8BD5-C047-B9FF-9D6420E37D9D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fld id="{EDA11450-08D9-AD47-8209-26B4D4B318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1985963"/>
            <a:ext cx="12192000" cy="86177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0" b="0" i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Group task:</a:t>
            </a:r>
            <a:endParaRPr lang="en-US" sz="5000" b="0" i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rgbClr val="0087C5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fld id="{38B27D04-8BD5-C047-B9FF-9D6420E37D9D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fld id="{EDA11450-08D9-AD47-8209-26B4D4B318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Helvetica Neue Thin" charset="0"/>
          <a:ea typeface="Helvetica Neue Thin" charset="0"/>
          <a:cs typeface="Helvetica Neue Thi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elvetica Neue Thin" charset="0"/>
          <a:ea typeface="Helvetica Neue Thin" charset="0"/>
          <a:cs typeface="Helvetica Neue Thin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elvetica Neue Thin" charset="0"/>
          <a:ea typeface="Helvetica Neue Thin" charset="0"/>
          <a:cs typeface="Helvetica Neue Thin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elvetica Neue Thin" charset="0"/>
          <a:ea typeface="Helvetica Neue Thin" charset="0"/>
          <a:cs typeface="Helvetica Neue Thin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 Thin" charset="0"/>
          <a:ea typeface="Helvetica Neue Thin" charset="0"/>
          <a:cs typeface="Helvetica Neue Thin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 Thin" charset="0"/>
          <a:ea typeface="Helvetica Neue Thin" charset="0"/>
          <a:cs typeface="Helvetica Neue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hapkovski/minimum_ret/tree/beyond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hapkovski/minimum_ret" TargetMode="Externa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hapkovski/minimum_ret/tree/history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s://github.com/chapkovski/stroop_test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hapkovski/stroop_test/tree/deeper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hapkovski/stroop_test/tree/deeper" TargetMode="Externa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  <a:solidFill>
            <a:schemeClr val="accent1"/>
          </a:solidFill>
        </p:spPr>
        <p:txBody>
          <a:bodyPr anchor="b"/>
          <a:lstStyle/>
          <a:p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Advanced oTree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125333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Helvetica Neue Thin" charset="0"/>
                <a:ea typeface="Helvetica Neue Thin" charset="0"/>
                <a:cs typeface="Helvetica Neue Thin" charset="0"/>
              </a:rPr>
              <a:t>University of Mainz</a:t>
            </a:r>
          </a:p>
          <a:p>
            <a:endParaRPr lang="en-US" sz="3000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3000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3000" dirty="0" smtClean="0">
                <a:latin typeface="Helvetica Neue Thin" charset="0"/>
                <a:ea typeface="Helvetica Neue Thin" charset="0"/>
                <a:cs typeface="Helvetica Neue Thin" charset="0"/>
              </a:rPr>
              <a:t>June 4-5, 2018</a:t>
            </a:r>
          </a:p>
          <a:p>
            <a:r>
              <a:rPr lang="en-US" sz="3000" dirty="0"/>
              <a:t>Custom models </a:t>
            </a:r>
            <a:r>
              <a:rPr lang="mr-IN" sz="3000" dirty="0" smtClean="0"/>
              <a:t>–</a:t>
            </a:r>
            <a:r>
              <a:rPr lang="en-US" sz="3000" dirty="0" smtClean="0"/>
              <a:t> Public Good Game</a:t>
            </a:r>
            <a:endParaRPr lang="en-US" sz="3000" dirty="0"/>
          </a:p>
        </p:txBody>
      </p:sp>
      <p:sp>
        <p:nvSpPr>
          <p:cNvPr id="13" name="TextBox 12"/>
          <p:cNvSpPr txBox="1"/>
          <p:nvPr/>
        </p:nvSpPr>
        <p:spPr>
          <a:xfrm>
            <a:off x="3229821" y="642938"/>
            <a:ext cx="54019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Philipp Chapkovski</a:t>
            </a:r>
          </a:p>
          <a:p>
            <a:pPr algn="ctr"/>
            <a:r>
              <a:rPr lang="en-US" sz="35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European University Institute</a:t>
            </a:r>
            <a:endParaRPr lang="en-US" sz="35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2" b="89983" l="9977" r="899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133887" y="-417419"/>
            <a:ext cx="7530684" cy="85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WorkPage.html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779" y="2960138"/>
            <a:ext cx="5333221" cy="6212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205767" y="4703505"/>
            <a:ext cx="2770567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Empty div 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to show the 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number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9100" y="1587490"/>
            <a:ext cx="10858500" cy="512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block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content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%}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&lt;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&gt;What is the difference between 100 and the number below?&lt;/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&lt;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h1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class=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"question"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h1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&lt;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div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class=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"form-row align-items-center"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&lt;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input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type=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"number"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id=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"answer"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class=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"form-control"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&lt;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button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class=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"answer </a:t>
            </a:r>
            <a:r>
              <a:rPr lang="en-US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btn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btn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-success"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type=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"button"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&gt;Answer&lt;/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button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&lt;/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endblock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%}</a:t>
            </a:r>
          </a:p>
        </p:txBody>
      </p:sp>
    </p:spTree>
    <p:extLst>
      <p:ext uri="{BB962C8B-B14F-4D97-AF65-F5344CB8AC3E}">
        <p14:creationId xmlns:p14="http://schemas.microsoft.com/office/powerpoint/2010/main" val="5102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WorkPage.html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20029" y="3912638"/>
            <a:ext cx="8533621" cy="6212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44317" y="4779705"/>
            <a:ext cx="4647683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input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where player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will insert the answer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9100" y="1587490"/>
            <a:ext cx="10858500" cy="512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block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content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%}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&lt;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&gt;What is the difference between 100 and the number below?&lt;/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&lt;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h1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class=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"question"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h1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&lt;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div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class=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"form-row align-items-center"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&lt;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input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type=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"number"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id=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"answer"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class=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"form-control"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&lt;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button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class=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"answer </a:t>
            </a:r>
            <a:r>
              <a:rPr lang="en-US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btn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btn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-success"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type=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"button"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&gt;Answer&lt;/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button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&lt;/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endblock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%}</a:t>
            </a:r>
          </a:p>
        </p:txBody>
      </p:sp>
    </p:spTree>
    <p:extLst>
      <p:ext uri="{BB962C8B-B14F-4D97-AF65-F5344CB8AC3E}">
        <p14:creationId xmlns:p14="http://schemas.microsoft.com/office/powerpoint/2010/main" val="7380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WorkPage.html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4350788"/>
            <a:ext cx="7334249" cy="10594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64619" y="5313105"/>
            <a:ext cx="4612609" cy="13234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Button to click 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to submit the answer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9100" y="1587490"/>
            <a:ext cx="10858500" cy="512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block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content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%}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&lt;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&gt;What is the difference between 100 and the number below?&lt;/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&lt;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h1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class=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"question"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h1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&lt;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div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class=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"form-row align-items-center"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&lt;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input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type=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"number"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id=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"answer"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class=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"form-control"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&lt;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button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class=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"answer </a:t>
            </a:r>
            <a:r>
              <a:rPr lang="en-US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btn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btn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-success"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type=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"button"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&gt;Answer&lt;/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button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&lt;/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endblock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%}</a:t>
            </a:r>
          </a:p>
        </p:txBody>
      </p:sp>
    </p:spTree>
    <p:extLst>
      <p:ext uri="{BB962C8B-B14F-4D97-AF65-F5344CB8AC3E}">
        <p14:creationId xmlns:p14="http://schemas.microsoft.com/office/powerpoint/2010/main" val="142379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JavaScript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762000" y="1713786"/>
            <a:ext cx="147828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2000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function</a:t>
            </a:r>
            <a:r>
              <a:rPr lang="mr-IN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() {</a:t>
            </a:r>
            <a:br>
              <a:rPr lang="mr-IN" sz="20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mr-IN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ws_scheme</a:t>
            </a:r>
            <a:r>
              <a:rPr lang="mr-IN" sz="2000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mr-IN" sz="2000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window</a:t>
            </a: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sz="2000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location</a:t>
            </a: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sz="2000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protocol</a:t>
            </a:r>
            <a:r>
              <a:rPr lang="mr-IN" sz="2000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== 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https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:"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? 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wss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ws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;</a:t>
            </a:r>
            <a:br>
              <a:rPr lang="mr-IN" sz="20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mr-IN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ws_path</a:t>
            </a:r>
            <a:r>
              <a:rPr lang="mr-IN" sz="2000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mr-IN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ws_scheme</a:t>
            </a:r>
            <a:r>
              <a:rPr lang="mr-IN" sz="2000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'://'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mr-IN" sz="2000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window</a:t>
            </a: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sz="2000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location</a:t>
            </a: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sz="2000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host</a:t>
            </a:r>
            <a:r>
              <a:rPr lang="mr-IN" sz="2000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mr-IN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/"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;</a:t>
            </a:r>
            <a:br>
              <a:rPr lang="mr-IN" sz="20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mr-IN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socket</a:t>
            </a:r>
            <a:r>
              <a:rPr lang="mr-IN" sz="2000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mr-IN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mr-IN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i="1" dirty="0" err="1">
                <a:latin typeface="Courier" charset="0"/>
                <a:ea typeface="Courier" charset="0"/>
                <a:cs typeface="Courier" charset="0"/>
              </a:rPr>
              <a:t>ReconnectingWebSocket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ws_path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mr-IN" sz="20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socket</a:t>
            </a: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sz="2000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onmessage</a:t>
            </a:r>
            <a:r>
              <a:rPr lang="mr-IN" sz="2000" dirty="0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mr-IN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function</a:t>
            </a:r>
            <a:r>
              <a:rPr lang="mr-IN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event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) {</a:t>
            </a:r>
            <a:br>
              <a:rPr lang="mr-IN" sz="20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mr-IN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mr-IN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mr-IN" sz="2000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mr-IN" sz="2000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jQuery</a:t>
            </a: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sz="2000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parseJSON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event.</a:t>
            </a:r>
            <a:r>
              <a:rPr lang="mr-IN" sz="2000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mr-IN" sz="20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mr-IN" sz="2000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h1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question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mr-IN" sz="2000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mr-IN" sz="20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           };</a:t>
            </a:r>
            <a:br>
              <a:rPr lang="mr-IN" sz="20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2000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button</a:t>
            </a:r>
            <a:r>
              <a:rPr lang="mr-IN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answer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mr-IN" sz="2000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click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function</a:t>
            </a:r>
            <a:r>
              <a:rPr lang="mr-IN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() {</a:t>
            </a:r>
            <a:br>
              <a:rPr lang="mr-IN" sz="20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mr-IN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mr-IN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mr-IN" sz="2000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= {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answer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mr-IN" sz="2000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mr-IN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#answer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mr-IN" sz="2000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val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()};</a:t>
            </a:r>
            <a:br>
              <a:rPr lang="mr-IN" sz="20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mr-IN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socket</a:t>
            </a: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sz="2000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readyState</a:t>
            </a:r>
            <a:r>
              <a:rPr lang="mr-IN" sz="2000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=== </a:t>
            </a: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WebSocket.</a:t>
            </a:r>
            <a:r>
              <a:rPr lang="mr-IN" sz="2000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OPEN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) {</a:t>
            </a:r>
            <a:br>
              <a:rPr lang="mr-IN" sz="20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                   </a:t>
            </a:r>
            <a:r>
              <a:rPr lang="mr-IN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socket</a:t>
            </a: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sz="2000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send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b="1" i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sz="2000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stringify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));</a:t>
            </a:r>
            <a:br>
              <a:rPr lang="mr-IN" sz="20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               };</a:t>
            </a:r>
            <a:br>
              <a:rPr lang="mr-IN" sz="20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mr-IN" sz="2000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mr-IN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#answer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mr-IN" sz="2000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val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''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mr-IN" sz="20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           });</a:t>
            </a:r>
            <a:br>
              <a:rPr lang="mr-IN" sz="20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});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mr-IN" sz="2000" dirty="0">
                <a:latin typeface="Courier" charset="0"/>
                <a:ea typeface="Courier" charset="0"/>
                <a:cs typeface="Courier" charset="0"/>
              </a:rPr>
            </a:b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39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JavaScript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762000" y="1713786"/>
            <a:ext cx="147828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2000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function</a:t>
            </a:r>
            <a:r>
              <a:rPr lang="mr-IN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() {</a:t>
            </a:r>
            <a:br>
              <a:rPr lang="mr-IN" sz="20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mr-IN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ws_scheme</a:t>
            </a:r>
            <a:r>
              <a:rPr lang="mr-IN" sz="2000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mr-IN" sz="2000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window</a:t>
            </a: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sz="2000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location</a:t>
            </a: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sz="2000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protocol</a:t>
            </a:r>
            <a:r>
              <a:rPr lang="mr-IN" sz="2000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== 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https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:"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? 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wss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ws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;</a:t>
            </a:r>
            <a:br>
              <a:rPr lang="mr-IN" sz="20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mr-IN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ws_path</a:t>
            </a:r>
            <a:r>
              <a:rPr lang="mr-IN" sz="2000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mr-IN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ws_scheme</a:t>
            </a:r>
            <a:r>
              <a:rPr lang="mr-IN" sz="2000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'://'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mr-IN" sz="2000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window</a:t>
            </a: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sz="2000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location</a:t>
            </a: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sz="2000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host</a:t>
            </a:r>
            <a:r>
              <a:rPr lang="mr-IN" sz="2000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mr-IN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/"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;</a:t>
            </a:r>
            <a:br>
              <a:rPr lang="mr-IN" sz="20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mr-IN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socket</a:t>
            </a:r>
            <a:r>
              <a:rPr lang="mr-IN" sz="2000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mr-IN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mr-IN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i="1" dirty="0" err="1">
                <a:latin typeface="Courier" charset="0"/>
                <a:ea typeface="Courier" charset="0"/>
                <a:cs typeface="Courier" charset="0"/>
              </a:rPr>
              <a:t>ReconnectingWebSocket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ws_path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mr-IN" sz="20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socket</a:t>
            </a: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sz="2000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onmessage</a:t>
            </a:r>
            <a:r>
              <a:rPr lang="mr-IN" sz="2000" dirty="0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mr-IN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function</a:t>
            </a:r>
            <a:r>
              <a:rPr lang="mr-IN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event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) {</a:t>
            </a:r>
            <a:br>
              <a:rPr lang="mr-IN" sz="20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mr-IN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mr-IN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mr-IN" sz="2000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mr-IN" sz="2000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jQuery</a:t>
            </a: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sz="2000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parseJSON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dirty="0" err="1">
                <a:latin typeface="Courier" charset="0"/>
                <a:ea typeface="Courier" charset="0"/>
                <a:cs typeface="Courier" charset="0"/>
              </a:rPr>
              <a:t>event.</a:t>
            </a:r>
            <a:r>
              <a:rPr lang="mr-IN" sz="2000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mr-IN" sz="20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mr-IN" sz="2000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h1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question</a:t>
            </a:r>
            <a:r>
              <a:rPr lang="mr-IN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mr-IN" sz="2000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mr-IN" sz="20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>            };</a:t>
            </a:r>
            <a:br>
              <a:rPr lang="mr-IN" sz="20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2000" b="1" dirty="0" smtClean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2000" b="1" dirty="0" err="1" smtClean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button</a:t>
            </a:r>
            <a:r>
              <a:rPr lang="mr-IN" sz="2000" b="1" dirty="0" err="1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sz="2000" b="1" dirty="0" err="1" smtClean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answer</a:t>
            </a:r>
            <a:r>
              <a:rPr lang="mr-IN" sz="20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mr-IN" sz="2000" dirty="0" err="1" smtClean="0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2000" b="1" dirty="0" err="1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click</a:t>
            </a:r>
            <a:r>
              <a:rPr lang="mr-IN" sz="20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sz="2000" b="1" dirty="0" err="1" smtClean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function</a:t>
            </a:r>
            <a:r>
              <a:rPr lang="mr-IN" sz="2000" b="1" dirty="0" smtClean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() {</a:t>
            </a:r>
            <a:br>
              <a:rPr lang="mr-IN" sz="20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mr-IN" sz="2000" b="1" dirty="0" err="1" smtClean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mr-IN" sz="2000" b="1" dirty="0" smtClean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 err="1" smtClean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mr-IN" sz="2000" dirty="0" smtClean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= {</a:t>
            </a:r>
            <a:r>
              <a:rPr lang="mr-IN" sz="20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2000" b="1" dirty="0" err="1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answer</a:t>
            </a:r>
            <a:r>
              <a:rPr lang="mr-IN" sz="20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mr-IN" sz="2000" b="1" dirty="0" smtClean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2000" b="1" dirty="0" err="1" smtClean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mr-IN" sz="2000" b="1" dirty="0" err="1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#answer</a:t>
            </a:r>
            <a:r>
              <a:rPr lang="mr-IN" sz="20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mr-IN" sz="2000" dirty="0" err="1" smtClean="0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val</a:t>
            </a: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()};</a:t>
            </a:r>
            <a:br>
              <a:rPr lang="mr-IN" sz="20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mr-IN" sz="2000" b="1" dirty="0" err="1" smtClean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sz="2000" b="1" dirty="0" smtClean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dirty="0" err="1" smtClean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socket</a:t>
            </a:r>
            <a:r>
              <a:rPr lang="mr-IN" sz="2000" dirty="0" err="1" smtClean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sz="2000" b="1" dirty="0" err="1" smtClean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readyState</a:t>
            </a:r>
            <a:r>
              <a:rPr lang="mr-IN" sz="2000" b="1" dirty="0" smtClean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=== </a:t>
            </a:r>
            <a:r>
              <a:rPr lang="mr-IN" sz="2000" dirty="0" err="1" smtClean="0">
                <a:latin typeface="Courier" charset="0"/>
                <a:ea typeface="Courier" charset="0"/>
                <a:cs typeface="Courier" charset="0"/>
              </a:rPr>
              <a:t>WebSocket.</a:t>
            </a:r>
            <a:r>
              <a:rPr lang="mr-IN" sz="2000" b="1" dirty="0" err="1" smtClean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OPEN</a:t>
            </a: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) {</a:t>
            </a:r>
            <a:br>
              <a:rPr lang="mr-IN" sz="20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                    </a:t>
            </a:r>
            <a:r>
              <a:rPr lang="mr-IN" sz="2000" dirty="0" err="1" smtClean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socket</a:t>
            </a:r>
            <a:r>
              <a:rPr lang="mr-IN" sz="2000" dirty="0" err="1" smtClean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sz="2000" dirty="0" err="1" smtClean="0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send</a:t>
            </a: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b="1" i="1" dirty="0" err="1" smtClean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mr-IN" sz="2000" dirty="0" err="1" smtClean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sz="2000" dirty="0" err="1" smtClean="0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stringify</a:t>
            </a: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dirty="0" err="1" smtClean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));</a:t>
            </a:r>
            <a:br>
              <a:rPr lang="mr-IN" sz="20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                };</a:t>
            </a:r>
            <a:br>
              <a:rPr lang="mr-IN" sz="20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mr-IN" sz="2000" b="1" dirty="0" smtClean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2000" b="1" dirty="0" err="1" smtClean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mr-IN" sz="2000" b="1" dirty="0" err="1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#answer</a:t>
            </a:r>
            <a:r>
              <a:rPr lang="mr-IN" sz="20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mr-IN" sz="2000" dirty="0" err="1" smtClean="0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val</a:t>
            </a: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20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''</a:t>
            </a: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mr-IN" sz="20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            });</a:t>
            </a:r>
            <a:br>
              <a:rPr lang="mr-IN" sz="20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        });</a:t>
            </a:r>
            <a:r>
              <a:rPr lang="mr-IN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mr-IN" sz="2000" dirty="0">
                <a:latin typeface="Courier" charset="0"/>
                <a:ea typeface="Courier" charset="0"/>
                <a:cs typeface="Courier" charset="0"/>
              </a:rPr>
            </a:b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09650" y="2026688"/>
            <a:ext cx="11182350" cy="10594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955169" y="5370255"/>
            <a:ext cx="3962495" cy="13234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To create a link to 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channel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74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JavaScript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09650" y="2979188"/>
            <a:ext cx="7334250" cy="12689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02669" y="5236905"/>
            <a:ext cx="4840877" cy="13234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What to do if message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is received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6250" y="1590615"/>
            <a:ext cx="124968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function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{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ws_scheme</a:t>
            </a:r>
            <a:r>
              <a:rPr lang="en-US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window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location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protocol</a:t>
            </a:r>
            <a:r>
              <a:rPr lang="en-US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== 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"https:"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? 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wss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ws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ws_path</a:t>
            </a:r>
            <a:r>
              <a:rPr lang="en-US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ws_scheme</a:t>
            </a:r>
            <a:r>
              <a:rPr lang="en-US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'://'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window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location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host</a:t>
            </a:r>
            <a:r>
              <a:rPr lang="en-US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en-US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b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player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b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}}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socket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i="1" dirty="0" err="1">
                <a:latin typeface="Courier" charset="0"/>
                <a:ea typeface="Courier" charset="0"/>
                <a:cs typeface="Courier" charset="0"/>
              </a:rPr>
              <a:t>ReconnectingWebSocket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ws_path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socket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onmessage</a:t>
            </a:r>
            <a:r>
              <a:rPr lang="en-US" dirty="0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function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(event) {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jQuery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parseJSON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event.</a:t>
            </a:r>
            <a:r>
              <a:rPr lang="en-US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h1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question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en-US" dirty="0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};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button</a:t>
            </a:r>
            <a:r>
              <a:rPr lang="en-US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answer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en-US" dirty="0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"click"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function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{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en-US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#answer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en-US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val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socket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readyState</a:t>
            </a:r>
            <a:r>
              <a:rPr lang="en-US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===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WebSocket.</a:t>
            </a:r>
            <a:r>
              <a:rPr lang="en-US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OPEN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{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socket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send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};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en-US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#answer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en-US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val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});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50972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6250" y="1590615"/>
            <a:ext cx="124968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function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{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ws_scheme</a:t>
            </a:r>
            <a:r>
              <a:rPr lang="en-US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window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location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protocol</a:t>
            </a:r>
            <a:r>
              <a:rPr lang="en-US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== 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"https:"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? 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wss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ws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ws_path</a:t>
            </a:r>
            <a:r>
              <a:rPr lang="en-US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ws_scheme</a:t>
            </a:r>
            <a:r>
              <a:rPr lang="en-US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'://'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window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location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host</a:t>
            </a:r>
            <a:r>
              <a:rPr lang="en-US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en-US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b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player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b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}}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socket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i="1" dirty="0" err="1">
                <a:latin typeface="Courier" charset="0"/>
                <a:ea typeface="Courier" charset="0"/>
                <a:cs typeface="Courier" charset="0"/>
              </a:rPr>
              <a:t>ReconnectingWebSocket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ws_path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socket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onmessage</a:t>
            </a:r>
            <a:r>
              <a:rPr lang="en-US" dirty="0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function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(event) {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jQuery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parseJSON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event.</a:t>
            </a:r>
            <a:r>
              <a:rPr lang="en-US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h1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question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en-US" dirty="0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};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button</a:t>
            </a:r>
            <a:r>
              <a:rPr lang="en-US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answer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en-US" dirty="0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"click"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function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{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en-US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#answer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en-US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val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socket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readyState</a:t>
            </a:r>
            <a:r>
              <a:rPr lang="en-US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===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WebSocket.</a:t>
            </a:r>
            <a:r>
              <a:rPr lang="en-US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OPEN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{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socket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send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};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en-US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#answer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en-US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val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});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});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JavaScript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57250" y="3988838"/>
            <a:ext cx="8039100" cy="23738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50319" y="2341305"/>
            <a:ext cx="4562275" cy="13234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What to do if button 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is clicked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99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Minimum example: something beyound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We want:</a:t>
            </a:r>
          </a:p>
          <a:p>
            <a:pPr lvl="1"/>
            <a:r>
              <a:rPr lang="en-US" sz="4000" dirty="0" smtClean="0"/>
              <a:t>to check if the answer is correct</a:t>
            </a:r>
          </a:p>
          <a:p>
            <a:pPr lvl="1"/>
            <a:r>
              <a:rPr lang="en-US" sz="4000" dirty="0" smtClean="0"/>
              <a:t>to store number of attempts</a:t>
            </a:r>
          </a:p>
          <a:p>
            <a:pPr lvl="1"/>
            <a:r>
              <a:rPr lang="en-US" sz="4000" dirty="0" smtClean="0"/>
              <a:t>to store number of correct answers</a:t>
            </a:r>
          </a:p>
          <a:p>
            <a:pPr lvl="1"/>
            <a:r>
              <a:rPr lang="en-US" sz="4000" dirty="0" smtClean="0"/>
              <a:t>to show both on the page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1523089" y="5492234"/>
            <a:ext cx="940571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 Neue Thin" charset="0"/>
                <a:ea typeface="Helvetica Neue Thin" charset="0"/>
                <a:cs typeface="Helvetica Neue Thin" charset="0"/>
                <a:hlinkClick r:id="rId2"/>
              </a:rPr>
              <a:t>https</a:t>
            </a:r>
            <a:r>
              <a:rPr lang="en-US" sz="3000">
                <a:latin typeface="Helvetica Neue Thin" charset="0"/>
                <a:ea typeface="Helvetica Neue Thin" charset="0"/>
                <a:cs typeface="Helvetica Neue Thin" charset="0"/>
                <a:hlinkClick r:id="rId2"/>
              </a:rPr>
              <a:t>://</a:t>
            </a:r>
            <a:r>
              <a:rPr lang="en-US" sz="3000" dirty="0" smtClean="0">
                <a:latin typeface="Helvetica Neue Thin" charset="0"/>
                <a:ea typeface="Helvetica Neue Thin" charset="0"/>
                <a:cs typeface="Helvetica Neue Thin" charset="0"/>
                <a:hlinkClick r:id="rId2"/>
              </a:rPr>
              <a:t>github.com/chapkovski/minimum_ret/tree/beyond</a:t>
            </a:r>
            <a:r>
              <a:rPr lang="en-US" sz="3000" dirty="0" smtClean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endParaRPr lang="en-US" sz="30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9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Minimum example: something beyound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2419350"/>
            <a:ext cx="4864100" cy="32923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379" y="2628900"/>
            <a:ext cx="5964121" cy="2876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175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Models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09750" y="2461736"/>
            <a:ext cx="83439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Player(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BasePlayer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last_question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num_answered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initial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num_correct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initial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550" y="1905000"/>
            <a:ext cx="1702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MODELS:</a:t>
            </a:r>
            <a:endParaRPr lang="en-US" sz="3000"/>
          </a:p>
        </p:txBody>
      </p:sp>
      <p:sp>
        <p:nvSpPr>
          <p:cNvPr id="5" name="Rectangle 4"/>
          <p:cNvSpPr/>
          <p:nvPr/>
        </p:nvSpPr>
        <p:spPr>
          <a:xfrm>
            <a:off x="2388724" y="4615934"/>
            <a:ext cx="52629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minimum.models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Player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90700" y="3981450"/>
            <a:ext cx="4762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ROUTING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0301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minimum working version of Django Channels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github.com/chapkovski/minimum_ret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950" y="2514600"/>
            <a:ext cx="7112000" cy="40386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03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6: Updating path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5950" y="1905000"/>
            <a:ext cx="3429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HTML/</a:t>
            </a:r>
            <a:r>
              <a:rPr lang="en-US" sz="3000" dirty="0" err="1" smtClean="0"/>
              <a:t>Javascript</a:t>
            </a:r>
            <a:r>
              <a:rPr lang="en-US" sz="3000" dirty="0" smtClean="0"/>
              <a:t>: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1924050" y="3371850"/>
            <a:ext cx="4762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ROUTING</a:t>
            </a:r>
            <a:endParaRPr lang="en-US" sz="3000" dirty="0"/>
          </a:p>
        </p:txBody>
      </p:sp>
      <p:sp>
        <p:nvSpPr>
          <p:cNvPr id="7" name="Rectangle 6"/>
          <p:cNvSpPr/>
          <p:nvPr/>
        </p:nvSpPr>
        <p:spPr>
          <a:xfrm>
            <a:off x="190500" y="2667685"/>
            <a:ext cx="1226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ws_path</a:t>
            </a:r>
            <a:r>
              <a:rPr lang="en-US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ws_scheme</a:t>
            </a:r>
            <a:r>
              <a:rPr lang="en-US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'://'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window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location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host</a:t>
            </a:r>
            <a:r>
              <a:rPr lang="en-US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en-US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b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player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b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}}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sp>
        <p:nvSpPr>
          <p:cNvPr id="8" name="Rectangle 7"/>
          <p:cNvSpPr/>
          <p:nvPr/>
        </p:nvSpPr>
        <p:spPr>
          <a:xfrm>
            <a:off x="2038350" y="4305985"/>
            <a:ext cx="88201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JsonWebsocketConsumer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url_pattern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(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r'^/</a:t>
            </a:r>
            <a:r>
              <a:rPr lang="en-US" sz="2000" b="1" dirty="0" err="1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/(?P&lt;player&gt;[0-9]+)$'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81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7: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Consumers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2051388"/>
            <a:ext cx="11563350" cy="407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connect(</a:t>
            </a:r>
            <a:r>
              <a:rPr lang="en-US" sz="2500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, message, **</a:t>
            </a: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kwargs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   player = </a:t>
            </a: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Player.objects.get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5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.kwargs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25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'player'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])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if not </a:t>
            </a: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player.last_question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: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player.last_question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random.randint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5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99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player.save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()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   response = </a:t>
            </a: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player.last_question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5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.send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(response)</a:t>
            </a:r>
          </a:p>
        </p:txBody>
      </p:sp>
    </p:spTree>
    <p:extLst>
      <p:ext uri="{BB962C8B-B14F-4D97-AF65-F5344CB8AC3E}">
        <p14:creationId xmlns:p14="http://schemas.microsoft.com/office/powerpoint/2010/main" val="212832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7: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Consumers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47750" y="1983939"/>
            <a:ext cx="11487150" cy="4200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receive(</a:t>
            </a:r>
            <a:r>
              <a:rPr lang="en-US" sz="2000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text=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None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bytes=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None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**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kwargs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player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Player.objects.get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.kwargs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'player'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])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player.num_answered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+= </a:t>
            </a: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b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text == </a:t>
            </a: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100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-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player.last_question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player.num_correct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+= </a:t>
            </a: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b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player.last_question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random.randint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99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player.save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response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player.last_question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.send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(response)</a:t>
            </a:r>
          </a:p>
        </p:txBody>
      </p:sp>
    </p:spTree>
    <p:extLst>
      <p:ext uri="{BB962C8B-B14F-4D97-AF65-F5344CB8AC3E}">
        <p14:creationId xmlns:p14="http://schemas.microsoft.com/office/powerpoint/2010/main" val="104567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ru-RU" dirty="0" smtClean="0"/>
              <a:t>8</a:t>
            </a:r>
            <a:r>
              <a:rPr lang="en-US" dirty="0" smtClean="0"/>
              <a:t>: Showing their progress on the page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95350" y="2475637"/>
            <a:ext cx="112966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&gt;Number of answered tasks: 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span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class=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num_answered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&gt;{{ </a:t>
            </a:r>
            <a:r>
              <a:rPr lang="en-US" sz="2000" b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player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b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num_answered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}}&lt;/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span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&gt;Number of correct tasks: 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span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class=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num_correct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&gt;{{ </a:t>
            </a:r>
            <a:r>
              <a:rPr lang="en-US" sz="2000" b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player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b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num_correct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}}&lt;/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span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8250" y="1866900"/>
            <a:ext cx="4762500" cy="5539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HTML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1028700" y="4628287"/>
            <a:ext cx="116967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socket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onmessage</a:t>
            </a:r>
            <a:r>
              <a:rPr lang="en-US" sz="2000" dirty="0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function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(event) {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000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000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jQuery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parseJSON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event.</a:t>
            </a:r>
            <a:r>
              <a:rPr lang="en-US" sz="2000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h1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question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en-US" sz="2000" dirty="0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.task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span</a:t>
            </a:r>
            <a:r>
              <a:rPr lang="en-US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num_answered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en-US" sz="2000" dirty="0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.num_answered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span</a:t>
            </a:r>
            <a:r>
              <a:rPr lang="en-US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num_correct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en-US" sz="2000" dirty="0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.num_correct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};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3943350"/>
            <a:ext cx="4762500" cy="5539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JavaScript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60688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ru-RU" dirty="0" smtClean="0"/>
              <a:t>8</a:t>
            </a:r>
            <a:r>
              <a:rPr lang="en-US" dirty="0" smtClean="0"/>
              <a:t>: Showing their progress on the page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43000" y="1947893"/>
            <a:ext cx="117729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JsonWebsocketConsumer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prepare_task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player):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'task'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player.last_question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num_answered</a:t>
            </a:r>
            <a:r>
              <a:rPr lang="en-US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player.num_answered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num_correct</a:t>
            </a:r>
            <a:r>
              <a:rPr lang="en-US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player.num_correct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}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connect(</a:t>
            </a:r>
            <a:r>
              <a:rPr lang="en-US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message, **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kwargs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...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response = </a:t>
            </a:r>
            <a:r>
              <a:rPr lang="en-US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.prepare_task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(player)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.send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(response)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receive(</a:t>
            </a:r>
            <a:r>
              <a:rPr lang="en-US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text=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None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bytes=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None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**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kwargs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...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response = </a:t>
            </a:r>
            <a:r>
              <a:rPr lang="en-US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.prepare_task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(player)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.send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(response)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45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prevent submission of a form by enter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38400" y="2622888"/>
            <a:ext cx="82486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en-US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#answer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en-US" sz="2000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keydown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function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(event) {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event.</a:t>
            </a:r>
            <a:r>
              <a:rPr lang="en-US" sz="2000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keyCode</a:t>
            </a:r>
            <a:r>
              <a:rPr lang="en-US" sz="2000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== </a:t>
            </a: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13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 {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event.</a:t>
            </a:r>
            <a:r>
              <a:rPr lang="en-US" sz="2000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preventDefault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button</a:t>
            </a:r>
            <a:r>
              <a:rPr lang="en-US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answer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en-US" sz="2000" dirty="0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click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return false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}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0918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Going deeper: storing the history of tasks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We need to store all tasks and the answers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3089" y="5492234"/>
            <a:ext cx="92357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Helvetica Neue Thin" charset="0"/>
                <a:ea typeface="Helvetica Neue Thin" charset="0"/>
                <a:cs typeface="Helvetica Neue Thin" charset="0"/>
                <a:hlinkClick r:id="rId2"/>
              </a:rPr>
              <a:t>https://</a:t>
            </a:r>
            <a:r>
              <a:rPr lang="en-US" sz="3000" dirty="0" smtClean="0">
                <a:latin typeface="Helvetica Neue Thin" charset="0"/>
                <a:ea typeface="Helvetica Neue Thin" charset="0"/>
                <a:cs typeface="Helvetica Neue Thin" charset="0"/>
                <a:hlinkClick r:id="rId2"/>
              </a:rPr>
              <a:t>github.com/chapkovski/minimum_ret/tree/history</a:t>
            </a:r>
            <a:r>
              <a:rPr lang="en-US" sz="3000" dirty="0" smtClean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endParaRPr lang="en-US" sz="30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66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models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0600" y="1734161"/>
            <a:ext cx="10629900" cy="512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django.db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models 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as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djmodels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Player(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BasePlayer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dump_tasks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models.LongStringField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num_answered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initial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num_correct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initial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Task(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djmodels.Model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player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djmodels.ForeignKey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to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=Player, </a:t>
            </a:r>
            <a:r>
              <a:rPr lang="en-US" sz="2000" dirty="0" err="1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related_name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'tasks'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question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answer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972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routing.connect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6250" y="2022039"/>
            <a:ext cx="12877800" cy="4200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connect(</a:t>
            </a:r>
            <a:r>
              <a:rPr lang="en-US" sz="2000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message, **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kwargs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player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Player.objects.get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.kwargs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'player'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])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unanswered_tasks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player.tasks.filter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answer__</a:t>
            </a:r>
            <a:r>
              <a:rPr lang="en-US" sz="2000" dirty="0" err="1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isnull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unanswered_tasks.exists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task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unanswered_tasks.first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task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player.tasks.create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question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random.randint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99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response = </a:t>
            </a:r>
            <a:r>
              <a:rPr lang="en-US" sz="20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.prepare_task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(player, task)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.send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(response)</a:t>
            </a:r>
          </a:p>
        </p:txBody>
      </p:sp>
    </p:spTree>
    <p:extLst>
      <p:ext uri="{BB962C8B-B14F-4D97-AF65-F5344CB8AC3E}">
        <p14:creationId xmlns:p14="http://schemas.microsoft.com/office/powerpoint/2010/main" val="161327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routing.receive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6750" y="1715691"/>
            <a:ext cx="12934950" cy="4862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receive(</a:t>
            </a:r>
            <a:r>
              <a:rPr lang="en-US" sz="2000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text=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None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bytes=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None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**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kwargs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player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Player.objects.get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.kwargs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'player'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])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oldtask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player.tasks.filter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answer__</a:t>
            </a:r>
            <a:r>
              <a:rPr lang="en-US" sz="2000" dirty="0" err="1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isnull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).first()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oldtask.answer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text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oldtask.save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player.num_answered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+= </a:t>
            </a: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b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text == </a:t>
            </a: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100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-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oldtask.question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player.num_correct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+= </a:t>
            </a: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b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newtask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player.tasks.create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question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random.randint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99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response = </a:t>
            </a:r>
            <a:r>
              <a:rPr lang="en-US" sz="20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.prepare_task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(player,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newtask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player.save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.send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(response)</a:t>
            </a:r>
          </a:p>
        </p:txBody>
      </p:sp>
    </p:spTree>
    <p:extLst>
      <p:ext uri="{BB962C8B-B14F-4D97-AF65-F5344CB8AC3E}">
        <p14:creationId xmlns:p14="http://schemas.microsoft.com/office/powerpoint/2010/main" val="142919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app </a:t>
            </a:r>
            <a:r>
              <a:rPr lang="en-US" i="1" dirty="0" smtClean="0"/>
              <a:t>minimum </a:t>
            </a:r>
            <a:r>
              <a:rPr lang="en-US" dirty="0" smtClean="0"/>
              <a:t>with one page (</a:t>
            </a:r>
            <a:r>
              <a:rPr lang="en-US" dirty="0" err="1" smtClean="0"/>
              <a:t>WorkPage</a:t>
            </a:r>
            <a:r>
              <a:rPr lang="en-US" dirty="0" smtClean="0"/>
              <a:t>)</a:t>
            </a:r>
          </a:p>
          <a:p>
            <a:r>
              <a:rPr lang="en-US" dirty="0" smtClean="0"/>
              <a:t>Set a timer for 60 seconds</a:t>
            </a:r>
          </a:p>
          <a:p>
            <a:r>
              <a:rPr lang="en-US" dirty="0" smtClean="0"/>
              <a:t>Within an app folder create a folder named </a:t>
            </a:r>
            <a:r>
              <a:rPr lang="en-US" dirty="0" err="1" smtClean="0"/>
              <a:t>otree_extensions</a:t>
            </a:r>
            <a:endParaRPr lang="en-US" dirty="0" smtClean="0"/>
          </a:p>
          <a:p>
            <a:r>
              <a:rPr lang="en-US" dirty="0" smtClean="0"/>
              <a:t>Create there an empty file named </a:t>
            </a:r>
            <a:r>
              <a:rPr lang="en-US" i="1" dirty="0" err="1" smtClean="0"/>
              <a:t>routing.py</a:t>
            </a:r>
            <a:endParaRPr lang="en-US" i="1" dirty="0" smtClean="0"/>
          </a:p>
          <a:p>
            <a:r>
              <a:rPr lang="en-US" dirty="0" smtClean="0"/>
              <a:t>In </a:t>
            </a:r>
            <a:r>
              <a:rPr lang="en-US" i="1" dirty="0" err="1" smtClean="0"/>
              <a:t>settings.py</a:t>
            </a:r>
            <a:r>
              <a:rPr lang="en-US" i="1" dirty="0" smtClean="0"/>
              <a:t> </a:t>
            </a:r>
            <a:r>
              <a:rPr lang="en-US" dirty="0"/>
              <a:t>type: 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EXTENSION_APPS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[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'minimum'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3990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routing.prepare_task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09700" y="2671286"/>
            <a:ext cx="958215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prepare_task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, player, task):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sz="25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'task'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task.question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25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500" b="1" dirty="0" err="1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num_answered</a:t>
            </a:r>
            <a:r>
              <a:rPr lang="en-US" sz="25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player.num_answered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25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500" b="1" dirty="0" err="1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num_correct</a:t>
            </a:r>
            <a:r>
              <a:rPr lang="en-US" sz="25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player.num_correct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, }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endParaRPr lang="en-US" sz="25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6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WorkPage.before_next_page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136339"/>
            <a:ext cx="12192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WorkPage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(Page):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timer_text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'Time left to complete the task:'</a:t>
            </a:r>
            <a:b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timeout_seconds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b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before_next_page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.player.dump_tasks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json.dumps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list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.player.tasks.all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().values()))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44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Stroop test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2495796"/>
            <a:ext cx="5816600" cy="3663703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github.com/chapkovski/stroop_test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16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Stroop test: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models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90650" y="2037993"/>
            <a:ext cx="1057275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Constants(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BaseConstants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name_in_url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 err="1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minimum_ret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b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players_per_group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None</a:t>
            </a:r>
            <a:b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num_rounds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b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colors = [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'Purple'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'Brown'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'Red'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'Blue'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'Green'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]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Subsession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BaseSubsession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Group(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BaseGroup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...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Player(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BasePlayer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...</a:t>
            </a:r>
          </a:p>
        </p:txBody>
      </p:sp>
    </p:spTree>
    <p:extLst>
      <p:ext uri="{BB962C8B-B14F-4D97-AF65-F5344CB8AC3E}">
        <p14:creationId xmlns:p14="http://schemas.microsoft.com/office/powerpoint/2010/main" val="53460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Stroop test: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pages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6500" y="2364939"/>
            <a:ext cx="77152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WorkPage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(Page):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timer_text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'Time left to complete the task:'</a:t>
            </a:r>
            <a:b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timeout_seconds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1000</a:t>
            </a:r>
            <a:b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page_sequence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[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WorkPage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]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79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Stroop test: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routing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4350" y="1793945"/>
            <a:ext cx="115443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JsonWebsocketConsumer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url_pattern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(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r'^/</a:t>
            </a:r>
            <a:r>
              <a:rPr lang="en-US" sz="2000" b="1" dirty="0" err="1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/(?P&lt;player&gt;[0-9</a:t>
            </a:r>
            <a:r>
              <a:rPr lang="en-US" sz="2000" b="1" dirty="0" smtClean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]+)$'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prepare_task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color_text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color_color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random.sample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Constants.colors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 err="1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color_text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color_text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 err="1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color_color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color_color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        }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connect(</a:t>
            </a:r>
            <a:r>
              <a:rPr lang="en-US" sz="2000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message, **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kwargs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response = </a:t>
            </a:r>
            <a:r>
              <a:rPr lang="en-US" sz="20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.prepare_task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.send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(response)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receive(</a:t>
            </a:r>
            <a:r>
              <a:rPr lang="en-US" sz="2000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text=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None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bytes=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None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**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kwargs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'ANSWER:'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text)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response = </a:t>
            </a:r>
            <a:r>
              <a:rPr lang="en-US" sz="20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.prepare_task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.send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(response)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37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Stroop test: html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3400" y="2221290"/>
            <a:ext cx="12192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h1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&gt;What color you can see below?&lt;/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h1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div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class=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btn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btn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-outline-dark </a:t>
            </a:r>
            <a:r>
              <a:rPr lang="en-US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btn-lg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 question my-3"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&lt;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div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class=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btn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-group"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role=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"group</a:t>
            </a:r>
            <a:r>
              <a:rPr lang="en-US" sz="20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{% 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 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in </a:t>
            </a:r>
            <a:r>
              <a:rPr lang="en-US" sz="2000" b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Constants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b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colors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%}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    &lt;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button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class=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"answer </a:t>
            </a:r>
            <a:r>
              <a:rPr lang="en-US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btn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btn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-outline-dark"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type=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button”</a:t>
            </a:r>
          </a:p>
          <a:p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data-color=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}}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&gt;{{ </a:t>
            </a:r>
            <a:r>
              <a:rPr lang="en-US" sz="20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}}&lt;/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button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{% </a:t>
            </a: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endfor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%}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&lt;/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7217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Stroop test: </a:t>
            </a:r>
            <a:r>
              <a:rPr lang="en-US" dirty="0" err="1" smtClean="0"/>
              <a:t>javascript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38250" y="1895892"/>
            <a:ext cx="110871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socket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onmessage</a:t>
            </a:r>
            <a:r>
              <a:rPr lang="en-US" sz="2000" dirty="0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function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(event) {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000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000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jQuery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parseJSON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event.</a:t>
            </a:r>
            <a:r>
              <a:rPr lang="en-US" sz="2000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$q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000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question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q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.color_text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q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css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'background-color'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.color_color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q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css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'color'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'white'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};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button</a:t>
            </a:r>
            <a:r>
              <a:rPr lang="en-US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answer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en-US" sz="2000" dirty="0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"click"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function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 {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000" dirty="0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000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en-US" sz="2000" dirty="0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'color</a:t>
            </a:r>
            <a:r>
              <a:rPr lang="en-US" sz="20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socket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readyState</a:t>
            </a:r>
            <a:r>
              <a:rPr lang="en-US" sz="2000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===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WebSocket.</a:t>
            </a:r>
            <a:r>
              <a:rPr lang="en-US" sz="2000" b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OPEN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 {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socket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send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i="1" dirty="0" err="1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dirty="0" err="1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stringify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));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};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52593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Stroop test: going deeper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We want:</a:t>
            </a:r>
          </a:p>
          <a:p>
            <a:pPr lvl="1"/>
            <a:r>
              <a:rPr lang="en-US" sz="3000" dirty="0" smtClean="0"/>
              <a:t>count correct answers</a:t>
            </a:r>
          </a:p>
          <a:p>
            <a:pPr lvl="1"/>
            <a:r>
              <a:rPr lang="en-US" sz="3000" dirty="0" smtClean="0"/>
              <a:t>count total answers</a:t>
            </a:r>
          </a:p>
          <a:p>
            <a:pPr lvl="1"/>
            <a:r>
              <a:rPr lang="en-US" sz="3000" dirty="0" smtClean="0"/>
              <a:t>store full history</a:t>
            </a:r>
          </a:p>
          <a:p>
            <a:pPr lvl="1"/>
            <a:r>
              <a:rPr lang="en-US" sz="3000" dirty="0" smtClean="0"/>
              <a:t>show total &amp; correct answers</a:t>
            </a:r>
            <a:endParaRPr lang="en-US" sz="3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90600" y="5753099"/>
            <a:ext cx="10515600" cy="57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https://github.com/chapkovski/stroop_test/tree/deeper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8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Stroop test: going deeper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90600" y="5753099"/>
            <a:ext cx="10515600" cy="576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https://github.com/chapkovski/stroop_test</a:t>
            </a:r>
            <a:r>
              <a:rPr lang="en-US" smtClean="0">
                <a:hlinkClick r:id="rId2"/>
              </a:rPr>
              <a:t>/tree/deeper</a:t>
            </a:r>
            <a:r>
              <a:rPr lang="en-US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00" y="2133600"/>
            <a:ext cx="85217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routing.py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6250" y="1930896"/>
            <a:ext cx="113538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channels.routing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route_class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channels.generic.websockets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JsonWebsocketConsumer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random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JsonWebsocketConsumer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url_pattern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(</a:t>
            </a:r>
            <a:r>
              <a:rPr lang="en-US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r'^/</a:t>
            </a:r>
            <a:r>
              <a:rPr lang="en-US" b="1" dirty="0" err="1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/$'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connect(</a:t>
            </a:r>
            <a:r>
              <a:rPr lang="en-US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message, **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kwargs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response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random.randint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99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.send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(response)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receive(</a:t>
            </a:r>
            <a:r>
              <a:rPr lang="en-US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text=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None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bytes=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None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**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kwargs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response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random.randint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99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.send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(response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channel_routing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route_class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path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TaskTracker.url_pattern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Stroop:deeper</a:t>
            </a:r>
            <a:r>
              <a:rPr lang="en-US" dirty="0" smtClean="0"/>
              <a:t>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models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76350" y="2024093"/>
            <a:ext cx="100203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Player(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BasePlayer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dump_tasks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models.LongStringField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num_answered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initial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num_correct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initial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django.db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models 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as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djmodels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Task(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djmodels.Model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player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djmodels.ForeignKey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to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=Player, </a:t>
            </a:r>
            <a:r>
              <a:rPr lang="en-US" dirty="0" err="1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related_name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'tasks'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color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models.StringField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text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models.StringField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answer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models.StringField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0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Stroop:deeper</a:t>
            </a:r>
            <a:r>
              <a:rPr lang="en-US" dirty="0" smtClean="0"/>
              <a:t>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pages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4350" y="2231589"/>
            <a:ext cx="12496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WorkPage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(Page):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timer_text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'Time left to complete the task:'</a:t>
            </a:r>
            <a:br>
              <a:rPr lang="en-US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timeout_seconds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b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before_next_page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.player.dump_tasks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list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.player.tasks.all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().values()))</a:t>
            </a:r>
          </a:p>
        </p:txBody>
      </p:sp>
    </p:spTree>
    <p:extLst>
      <p:ext uri="{BB962C8B-B14F-4D97-AF65-F5344CB8AC3E}">
        <p14:creationId xmlns:p14="http://schemas.microsoft.com/office/powerpoint/2010/main" val="128840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Stroop:deeper</a:t>
            </a:r>
            <a:r>
              <a:rPr lang="en-US" dirty="0" smtClean="0"/>
              <a:t>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routing.connect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1997839"/>
            <a:ext cx="11658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connect(</a:t>
            </a:r>
            <a:r>
              <a:rPr lang="en-US" sz="2000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message, **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kwargs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player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Player.objects.get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.kwargs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'player'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])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unanswered_tasks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player.tasks.filter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answer__</a:t>
            </a:r>
            <a:r>
              <a:rPr lang="en-US" sz="2000" dirty="0" err="1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isnull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unanswered_tasks.exists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task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unanswered_tasks.first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color, text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random.sample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Constants.colors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task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player.tasks.create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color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=color, </a:t>
            </a:r>
            <a:r>
              <a:rPr lang="en-US" sz="2000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=text)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response = </a:t>
            </a:r>
            <a:r>
              <a:rPr lang="en-US" sz="20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.prepare_task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(player, task)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.send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(response)</a:t>
            </a:r>
          </a:p>
        </p:txBody>
      </p:sp>
    </p:spTree>
    <p:extLst>
      <p:ext uri="{BB962C8B-B14F-4D97-AF65-F5344CB8AC3E}">
        <p14:creationId xmlns:p14="http://schemas.microsoft.com/office/powerpoint/2010/main" val="144980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Stroop:deeper</a:t>
            </a:r>
            <a:r>
              <a:rPr lang="en-US" dirty="0" smtClean="0"/>
              <a:t>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routing.receive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57250" y="2134791"/>
            <a:ext cx="1133475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receive(</a:t>
            </a:r>
            <a:r>
              <a:rPr lang="en-US" sz="2000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text=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None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bytes=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None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**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kwargs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player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Player.objects.get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.kwargs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'player'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])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oldtask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player.tasks.filter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answer__</a:t>
            </a:r>
            <a:r>
              <a:rPr lang="en-US" sz="2000" dirty="0" err="1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isnull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).first()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oldtask.answer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text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oldtask.save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player.num_answered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+= </a:t>
            </a: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b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text ==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oldtask.color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player.num_correct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+= </a:t>
            </a: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b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color, text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random.sample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Constants.colors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newtask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player.tasks.create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color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=color, </a:t>
            </a:r>
            <a:r>
              <a:rPr lang="en-US" sz="2000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=text)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response = </a:t>
            </a:r>
            <a:r>
              <a:rPr lang="en-US" sz="20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.prepare_task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(player,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newtask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player.save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.send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(response)</a:t>
            </a:r>
          </a:p>
        </p:txBody>
      </p:sp>
    </p:spTree>
    <p:extLst>
      <p:ext uri="{BB962C8B-B14F-4D97-AF65-F5344CB8AC3E}">
        <p14:creationId xmlns:p14="http://schemas.microsoft.com/office/powerpoint/2010/main" val="56248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Stroop:deeper</a:t>
            </a:r>
            <a:r>
              <a:rPr lang="en-US" dirty="0" smtClean="0"/>
              <a:t>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routing.prepare_task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00250" y="2785586"/>
            <a:ext cx="8686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prepare_task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player, task):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 err="1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color_text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task.text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 err="1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color_color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task.color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 err="1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num_answered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player.num_answered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 err="1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num_correct</a:t>
            </a:r>
            <a:r>
              <a:rPr lang="en-US" sz="20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player.num_correct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}</a:t>
            </a:r>
          </a:p>
        </p:txBody>
      </p:sp>
    </p:spTree>
    <p:extLst>
      <p:ext uri="{BB962C8B-B14F-4D97-AF65-F5344CB8AC3E}">
        <p14:creationId xmlns:p14="http://schemas.microsoft.com/office/powerpoint/2010/main" val="100786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Stroop:deeper</a:t>
            </a:r>
            <a:r>
              <a:rPr lang="en-US" dirty="0" smtClean="0"/>
              <a:t>: template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5800" y="2513737"/>
            <a:ext cx="11506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&gt;Number of answered tasks: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span </a:t>
            </a:r>
            <a:r>
              <a:rPr lang="en-US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class=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num_answered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&gt;{{ </a:t>
            </a:r>
            <a:r>
              <a:rPr lang="en-US" b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player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b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num_answered</a:t>
            </a:r>
            <a:r>
              <a:rPr lang="en-US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}}&lt;/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span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&gt;Number of correct tasks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span </a:t>
            </a:r>
            <a:r>
              <a:rPr lang="en-US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class=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num_correct</a:t>
            </a:r>
            <a:r>
              <a:rPr lang="en-US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&gt;{{ </a:t>
            </a:r>
            <a:r>
              <a:rPr lang="en-US" b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player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b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num_correct</a:t>
            </a:r>
            <a:r>
              <a:rPr lang="en-US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}}&lt;/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span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8250" y="1866900"/>
            <a:ext cx="4762500" cy="5539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HTML</a:t>
            </a:r>
            <a:endParaRPr lang="en-US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3943350"/>
            <a:ext cx="4762500" cy="5539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JavaScript</a:t>
            </a:r>
            <a:endParaRPr lang="en-US" sz="3000" dirty="0"/>
          </a:p>
        </p:txBody>
      </p:sp>
      <p:sp>
        <p:nvSpPr>
          <p:cNvPr id="7" name="Rectangle 6"/>
          <p:cNvSpPr/>
          <p:nvPr/>
        </p:nvSpPr>
        <p:spPr>
          <a:xfrm>
            <a:off x="895350" y="5087035"/>
            <a:ext cx="8763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span</a:t>
            </a:r>
            <a:r>
              <a:rPr lang="en-US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num_answered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en-US" sz="2000" dirty="0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.num_answered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b="1" dirty="0">
                <a:solidFill>
                  <a:srgbClr val="660E7A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span</a:t>
            </a:r>
            <a:r>
              <a:rPr lang="en-US" sz="20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num_correct</a:t>
            </a:r>
            <a:r>
              <a:rPr lang="en-US" sz="20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en-US" sz="2000" dirty="0">
                <a:solidFill>
                  <a:srgbClr val="7A7A43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solidFill>
                  <a:srgbClr val="458383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.num_correct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8799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8"/>
          </a:xfrm>
        </p:spPr>
        <p:txBody>
          <a:bodyPr/>
          <a:lstStyle/>
          <a:p>
            <a:r>
              <a:rPr lang="en-US" dirty="0" smtClean="0"/>
              <a:t>Our task: Real Effort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the Public Good Game with Punishment so at the beginning people will earn their endowment, not just get it (in some treatments)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720" y="2817341"/>
            <a:ext cx="3637036" cy="371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task: updated Contribution stage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the Public Good Game with Punishment so at the beginning people will earn their endowment, not just get it (in some treatments)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159" y="2672148"/>
            <a:ext cx="8153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task: updated Punishment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the Public Good Game with Punishment so at the beginning people will earn their endowment, not just get it (in some treatments)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568" y="2808662"/>
            <a:ext cx="6802353" cy="404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3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Django Channels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Technology to send information in real time without submitting the page through </a:t>
            </a:r>
            <a:r>
              <a:rPr lang="en-US" dirty="0" err="1" smtClean="0"/>
              <a:t>WebSockets</a:t>
            </a:r>
            <a:r>
              <a:rPr lang="en-US" dirty="0" smtClean="0"/>
              <a:t> to/from Django database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38547" y="5551629"/>
            <a:ext cx="2100649" cy="778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Page (html)</a:t>
            </a:r>
            <a:endParaRPr lang="en-US" dirty="0"/>
          </a:p>
        </p:txBody>
      </p:sp>
      <p:cxnSp>
        <p:nvCxnSpPr>
          <p:cNvPr id="8" name="Curved Connector 7"/>
          <p:cNvCxnSpPr>
            <a:stCxn id="6" idx="0"/>
          </p:cNvCxnSpPr>
          <p:nvPr/>
        </p:nvCxnSpPr>
        <p:spPr>
          <a:xfrm rot="5400000" flipH="1" flipV="1">
            <a:off x="1860199" y="2914470"/>
            <a:ext cx="2565833" cy="2708486"/>
          </a:xfrm>
          <a:prstGeom prst="curvedConnector2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094515" y="2718233"/>
            <a:ext cx="3066242" cy="778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routing.py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50498" y="4755416"/>
            <a:ext cx="2994707" cy="1010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consumers.py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773885" y="3582869"/>
            <a:ext cx="2994707" cy="1010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smtClean="0">
                <a:latin typeface="Courier" charset="0"/>
                <a:ea typeface="Courier" charset="0"/>
                <a:cs typeface="Courier" charset="0"/>
              </a:rPr>
              <a:t>models.py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6624735" y="3526971"/>
            <a:ext cx="18661" cy="12129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flipV="1">
            <a:off x="8154955" y="4668415"/>
            <a:ext cx="2004317" cy="762001"/>
          </a:xfrm>
          <a:prstGeom prst="curvedConnector2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895601" y="5299788"/>
            <a:ext cx="2161591" cy="5069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290736" y="3561098"/>
            <a:ext cx="3066242" cy="7784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 Thin" charset="0"/>
                <a:ea typeface="Helvetica Neue Thin" charset="0"/>
                <a:cs typeface="Helvetica Neue Thin" charset="0"/>
              </a:rPr>
              <a:t>through </a:t>
            </a:r>
            <a:r>
              <a:rPr lang="en-US" sz="25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 Thin" charset="0"/>
                <a:ea typeface="Helvetica Neue Thin" charset="0"/>
                <a:cs typeface="Helvetica Neue Thin" charset="0"/>
              </a:rPr>
              <a:t>websocket</a:t>
            </a:r>
            <a:endParaRPr lang="en-US" sz="2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9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routing.py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6250" y="1930896"/>
            <a:ext cx="113538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channels.routing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route_class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channels.generic.websockets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JsonWebsocketConsumer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random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JsonWebsocketConsumer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url_pattern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(</a:t>
            </a:r>
            <a:r>
              <a:rPr lang="en-US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r'^/</a:t>
            </a:r>
            <a:r>
              <a:rPr lang="en-US" b="1" dirty="0" err="1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/$'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connect(</a:t>
            </a:r>
            <a:r>
              <a:rPr lang="en-US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message, **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kwargs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response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random.randint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99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.send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(response)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receive(</a:t>
            </a:r>
            <a:r>
              <a:rPr lang="en-US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text=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None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bytes=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None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**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kwargs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response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random.randint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99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.send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(response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channel_routing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route_class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path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TaskTracker.url_pattern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8929" y="1969538"/>
            <a:ext cx="9067021" cy="10636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79617" y="3097375"/>
            <a:ext cx="391196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Some imports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for randomization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and Django 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Channels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37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of work: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Creating a real effort page: </a:t>
            </a:r>
          </a:p>
          <a:p>
            <a:r>
              <a:rPr lang="en-US" dirty="0" smtClean="0"/>
              <a:t>In block content:</a:t>
            </a:r>
          </a:p>
          <a:p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div class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="left "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div class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="right"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input id="answer"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button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&gt;Answer&lt;/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button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 Tasks attempted so far: 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span id="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tasks_attempted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&gt;{{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player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finished_tasks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}}&lt;/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span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 Tasks correct so far: 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span id="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tasks_correct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 {{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player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num_tasks_correct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}}&lt;/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span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800" dirty="0"/>
              <a:t>{% </a:t>
            </a:r>
            <a:r>
              <a:rPr lang="mr-IN" sz="1800" b="1" dirty="0" err="1"/>
              <a:t>block</a:t>
            </a:r>
            <a:r>
              <a:rPr lang="mr-IN" sz="1800" b="1" dirty="0"/>
              <a:t> </a:t>
            </a:r>
            <a:r>
              <a:rPr lang="mr-IN" sz="1800" b="1" dirty="0" err="1"/>
              <a:t>scripts</a:t>
            </a:r>
            <a:r>
              <a:rPr lang="mr-IN" sz="1800" b="1" dirty="0"/>
              <a:t> </a:t>
            </a:r>
            <a:r>
              <a:rPr lang="mr-IN" sz="1800" dirty="0"/>
              <a:t>%}</a:t>
            </a:r>
            <a:br>
              <a:rPr lang="mr-IN" sz="1800" dirty="0"/>
            </a:br>
            <a:r>
              <a:rPr lang="mr-IN" sz="1800" dirty="0"/>
              <a:t>    </a:t>
            </a:r>
            <a:r>
              <a:rPr lang="mr-IN" sz="1800" dirty="0" smtClean="0"/>
              <a:t>    </a:t>
            </a:r>
            <a:r>
              <a:rPr lang="mr-IN" sz="1800" dirty="0"/>
              <a:t>{% </a:t>
            </a:r>
            <a:r>
              <a:rPr lang="mr-IN" sz="1800" b="1" dirty="0" err="1"/>
              <a:t>include</a:t>
            </a:r>
            <a:r>
              <a:rPr lang="mr-IN" sz="1800" b="1" dirty="0"/>
              <a:t> '</a:t>
            </a:r>
            <a:r>
              <a:rPr lang="mr-IN" sz="1800" b="1" dirty="0" err="1"/>
              <a:t>includes</a:t>
            </a:r>
            <a:r>
              <a:rPr lang="mr-IN" sz="1800" b="1" dirty="0"/>
              <a:t>/</a:t>
            </a:r>
            <a:r>
              <a:rPr lang="mr-IN" sz="1800" b="1" dirty="0" err="1"/>
              <a:t>js_work_page.html</a:t>
            </a:r>
            <a:r>
              <a:rPr lang="mr-IN" sz="1800" b="1" dirty="0"/>
              <a:t>' </a:t>
            </a:r>
            <a:r>
              <a:rPr lang="mr-IN" sz="1800" dirty="0"/>
              <a:t>%}</a:t>
            </a:r>
            <a:br>
              <a:rPr lang="mr-IN" sz="1800" dirty="0"/>
            </a:br>
            <a:r>
              <a:rPr lang="mr-IN" sz="1800" dirty="0"/>
              <a:t>{% </a:t>
            </a:r>
            <a:r>
              <a:rPr lang="mr-IN" sz="1800" b="1" dirty="0" err="1"/>
              <a:t>endblock</a:t>
            </a:r>
            <a:r>
              <a:rPr lang="mr-IN" sz="1800" b="1" dirty="0"/>
              <a:t> </a:t>
            </a:r>
            <a:r>
              <a:rPr lang="mr-IN" sz="1800" dirty="0"/>
              <a:t>%}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4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of work: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Creating a real effort page: </a:t>
            </a:r>
          </a:p>
          <a:p>
            <a:r>
              <a:rPr lang="en-US" dirty="0" smtClean="0"/>
              <a:t>In block content:</a:t>
            </a:r>
          </a:p>
          <a:p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div class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="left "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div class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="right"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input id="answer"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button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&gt;Answer&lt;/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button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 Tasks attempted so far: 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span id="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tasks_attempted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&gt;{{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player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finished_tasks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}}&lt;/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span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 Tasks correct so far: 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span id="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tasks_correct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 {{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player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num_tasks_correct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}}&lt;/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span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800" dirty="0"/>
              <a:t>{% </a:t>
            </a:r>
            <a:r>
              <a:rPr lang="mr-IN" sz="1800" b="1" dirty="0" err="1"/>
              <a:t>block</a:t>
            </a:r>
            <a:r>
              <a:rPr lang="mr-IN" sz="1800" b="1" dirty="0"/>
              <a:t> </a:t>
            </a:r>
            <a:r>
              <a:rPr lang="mr-IN" sz="1800" b="1" dirty="0" err="1"/>
              <a:t>scripts</a:t>
            </a:r>
            <a:r>
              <a:rPr lang="mr-IN" sz="1800" b="1" dirty="0"/>
              <a:t> </a:t>
            </a:r>
            <a:r>
              <a:rPr lang="mr-IN" sz="1800" dirty="0"/>
              <a:t>%}</a:t>
            </a:r>
            <a:br>
              <a:rPr lang="mr-IN" sz="1800" dirty="0"/>
            </a:br>
            <a:r>
              <a:rPr lang="mr-IN" sz="1800" dirty="0"/>
              <a:t>    </a:t>
            </a:r>
            <a:r>
              <a:rPr lang="mr-IN" sz="1800" dirty="0" smtClean="0"/>
              <a:t>    </a:t>
            </a:r>
            <a:r>
              <a:rPr lang="mr-IN" sz="1800" dirty="0"/>
              <a:t>{% </a:t>
            </a:r>
            <a:r>
              <a:rPr lang="mr-IN" sz="1800" b="1" dirty="0" err="1"/>
              <a:t>include</a:t>
            </a:r>
            <a:r>
              <a:rPr lang="mr-IN" sz="1800" b="1" dirty="0"/>
              <a:t> '</a:t>
            </a:r>
            <a:r>
              <a:rPr lang="mr-IN" sz="1800" b="1" dirty="0" err="1"/>
              <a:t>includes</a:t>
            </a:r>
            <a:r>
              <a:rPr lang="mr-IN" sz="1800" b="1" dirty="0"/>
              <a:t>/</a:t>
            </a:r>
            <a:r>
              <a:rPr lang="mr-IN" sz="1800" b="1" dirty="0" err="1"/>
              <a:t>js_work_page.html</a:t>
            </a:r>
            <a:r>
              <a:rPr lang="mr-IN" sz="1800" b="1" dirty="0"/>
              <a:t>' </a:t>
            </a:r>
            <a:r>
              <a:rPr lang="mr-IN" sz="1800" dirty="0"/>
              <a:t>%}</a:t>
            </a:r>
            <a:br>
              <a:rPr lang="mr-IN" sz="1800" dirty="0"/>
            </a:br>
            <a:r>
              <a:rPr lang="mr-IN" sz="1800" dirty="0"/>
              <a:t>{% </a:t>
            </a:r>
            <a:r>
              <a:rPr lang="mr-IN" sz="1800" b="1" dirty="0" err="1"/>
              <a:t>endblock</a:t>
            </a:r>
            <a:r>
              <a:rPr lang="mr-IN" sz="1800" b="1" dirty="0"/>
              <a:t> </a:t>
            </a:r>
            <a:r>
              <a:rPr lang="mr-IN" sz="1800" dirty="0"/>
              <a:t>%}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1804" y="2500605"/>
            <a:ext cx="5579706" cy="9703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12767" y="2202025"/>
            <a:ext cx="50713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Two empty </a:t>
            </a:r>
            <a:r>
              <a:rPr lang="en-US" sz="4000" dirty="0" err="1" smtClean="0">
                <a:solidFill>
                  <a:srgbClr val="FF0000"/>
                </a:solidFill>
              </a:rPr>
              <a:t>divs</a:t>
            </a:r>
            <a:r>
              <a:rPr lang="en-US" sz="4000" dirty="0" smtClean="0">
                <a:solidFill>
                  <a:srgbClr val="FF0000"/>
                </a:solidFill>
              </a:rPr>
              <a:t> for left 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and right numbers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7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of work: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Creating a real effort page: </a:t>
            </a:r>
          </a:p>
          <a:p>
            <a:r>
              <a:rPr lang="en-US" dirty="0" smtClean="0"/>
              <a:t>In block content:</a:t>
            </a:r>
          </a:p>
          <a:p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div class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="left "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div class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="right"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input id="answer"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button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&gt;Answer&lt;/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button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 Tasks attempted so far: 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span id="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tasks_attempted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&gt;{{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player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finished_tasks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}}&lt;/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span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 Tasks correct so far: 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span id="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tasks_correct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 {{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player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num_tasks_correct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}}&lt;/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span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800" dirty="0"/>
              <a:t>{% </a:t>
            </a:r>
            <a:r>
              <a:rPr lang="mr-IN" sz="1800" b="1" dirty="0" err="1"/>
              <a:t>block</a:t>
            </a:r>
            <a:r>
              <a:rPr lang="mr-IN" sz="1800" b="1" dirty="0"/>
              <a:t> </a:t>
            </a:r>
            <a:r>
              <a:rPr lang="mr-IN" sz="1800" b="1" dirty="0" err="1"/>
              <a:t>scripts</a:t>
            </a:r>
            <a:r>
              <a:rPr lang="mr-IN" sz="1800" b="1" dirty="0"/>
              <a:t> </a:t>
            </a:r>
            <a:r>
              <a:rPr lang="mr-IN" sz="1800" dirty="0"/>
              <a:t>%}</a:t>
            </a:r>
            <a:br>
              <a:rPr lang="mr-IN" sz="1800" dirty="0"/>
            </a:br>
            <a:r>
              <a:rPr lang="mr-IN" sz="1800" dirty="0"/>
              <a:t>    </a:t>
            </a:r>
            <a:r>
              <a:rPr lang="mr-IN" sz="1800" dirty="0" smtClean="0"/>
              <a:t>    </a:t>
            </a:r>
            <a:r>
              <a:rPr lang="mr-IN" sz="1800" dirty="0"/>
              <a:t>{% </a:t>
            </a:r>
            <a:r>
              <a:rPr lang="mr-IN" sz="1800" b="1" dirty="0" err="1"/>
              <a:t>include</a:t>
            </a:r>
            <a:r>
              <a:rPr lang="mr-IN" sz="1800" b="1" dirty="0"/>
              <a:t> '</a:t>
            </a:r>
            <a:r>
              <a:rPr lang="mr-IN" sz="1800" b="1" dirty="0" err="1"/>
              <a:t>includes</a:t>
            </a:r>
            <a:r>
              <a:rPr lang="mr-IN" sz="1800" b="1" dirty="0"/>
              <a:t>/</a:t>
            </a:r>
            <a:r>
              <a:rPr lang="mr-IN" sz="1800" b="1" dirty="0" err="1"/>
              <a:t>js_work_page.html</a:t>
            </a:r>
            <a:r>
              <a:rPr lang="mr-IN" sz="1800" b="1" dirty="0"/>
              <a:t>' </a:t>
            </a:r>
            <a:r>
              <a:rPr lang="mr-IN" sz="1800" dirty="0"/>
              <a:t>%}</a:t>
            </a:r>
            <a:br>
              <a:rPr lang="mr-IN" sz="1800" dirty="0"/>
            </a:br>
            <a:r>
              <a:rPr lang="mr-IN" sz="1800" dirty="0"/>
              <a:t>{% </a:t>
            </a:r>
            <a:r>
              <a:rPr lang="mr-IN" sz="1800" b="1" dirty="0" err="1"/>
              <a:t>endblock</a:t>
            </a:r>
            <a:r>
              <a:rPr lang="mr-IN" sz="1800" b="1" dirty="0"/>
              <a:t> </a:t>
            </a:r>
            <a:r>
              <a:rPr lang="mr-IN" sz="1800" dirty="0"/>
              <a:t>%}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0384" y="3470989"/>
            <a:ext cx="5094514" cy="5784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12767" y="2202025"/>
            <a:ext cx="46630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Input field for answer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and button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9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of work: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Creating a real effort page: </a:t>
            </a:r>
          </a:p>
          <a:p>
            <a:r>
              <a:rPr lang="en-US" dirty="0" smtClean="0"/>
              <a:t>In block content:</a:t>
            </a:r>
          </a:p>
          <a:p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div class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="left "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div class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="right"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input id="answer"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button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&gt;Answer&lt;/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button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 Tasks attempted so far: 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span id="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tasks_attempted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&gt;{{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player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finished_tasks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}}&lt;/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span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 Tasks correct so far: 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span id="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tasks_correct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 {{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player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num_tasks_correct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}}&lt;/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span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800" dirty="0"/>
              <a:t>{% </a:t>
            </a:r>
            <a:r>
              <a:rPr lang="mr-IN" sz="1800" b="1" dirty="0" err="1"/>
              <a:t>block</a:t>
            </a:r>
            <a:r>
              <a:rPr lang="mr-IN" sz="1800" b="1" dirty="0"/>
              <a:t> </a:t>
            </a:r>
            <a:r>
              <a:rPr lang="mr-IN" sz="1800" b="1" dirty="0" err="1"/>
              <a:t>scripts</a:t>
            </a:r>
            <a:r>
              <a:rPr lang="mr-IN" sz="1800" b="1" dirty="0"/>
              <a:t> </a:t>
            </a:r>
            <a:r>
              <a:rPr lang="mr-IN" sz="1800" dirty="0"/>
              <a:t>%}</a:t>
            </a:r>
            <a:br>
              <a:rPr lang="mr-IN" sz="1800" dirty="0"/>
            </a:br>
            <a:r>
              <a:rPr lang="mr-IN" sz="1800" dirty="0"/>
              <a:t>    </a:t>
            </a:r>
            <a:r>
              <a:rPr lang="mr-IN" sz="1800" dirty="0" smtClean="0"/>
              <a:t>    </a:t>
            </a:r>
            <a:r>
              <a:rPr lang="mr-IN" sz="1800" dirty="0"/>
              <a:t>{% </a:t>
            </a:r>
            <a:r>
              <a:rPr lang="mr-IN" sz="1800" b="1" dirty="0" err="1"/>
              <a:t>include</a:t>
            </a:r>
            <a:r>
              <a:rPr lang="mr-IN" sz="1800" b="1" dirty="0"/>
              <a:t> '</a:t>
            </a:r>
            <a:r>
              <a:rPr lang="mr-IN" sz="1800" b="1" dirty="0" err="1"/>
              <a:t>includes</a:t>
            </a:r>
            <a:r>
              <a:rPr lang="mr-IN" sz="1800" b="1" dirty="0"/>
              <a:t>/</a:t>
            </a:r>
            <a:r>
              <a:rPr lang="mr-IN" sz="1800" b="1" dirty="0" err="1"/>
              <a:t>js_work_page.html</a:t>
            </a:r>
            <a:r>
              <a:rPr lang="mr-IN" sz="1800" b="1" dirty="0"/>
              <a:t>' </a:t>
            </a:r>
            <a:r>
              <a:rPr lang="mr-IN" sz="1800" dirty="0"/>
              <a:t>%}</a:t>
            </a:r>
            <a:br>
              <a:rPr lang="mr-IN" sz="1800" dirty="0"/>
            </a:br>
            <a:r>
              <a:rPr lang="mr-IN" sz="1800" dirty="0"/>
              <a:t>{% </a:t>
            </a:r>
            <a:r>
              <a:rPr lang="mr-IN" sz="1800" b="1" dirty="0" err="1"/>
              <a:t>endblock</a:t>
            </a:r>
            <a:r>
              <a:rPr lang="mr-IN" sz="1800" b="1" dirty="0"/>
              <a:t> </a:t>
            </a:r>
            <a:r>
              <a:rPr lang="mr-IN" sz="1800" dirty="0"/>
              <a:t>%}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82352" y="3937520"/>
            <a:ext cx="8098970" cy="10636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12767" y="2202025"/>
            <a:ext cx="48045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two </a:t>
            </a:r>
            <a:r>
              <a:rPr lang="en-US" sz="4000" dirty="0" err="1" smtClean="0">
                <a:solidFill>
                  <a:srgbClr val="FF0000"/>
                </a:solidFill>
              </a:rPr>
              <a:t>divs</a:t>
            </a:r>
            <a:r>
              <a:rPr lang="en-US" sz="4000" dirty="0" smtClean="0">
                <a:solidFill>
                  <a:srgbClr val="FF0000"/>
                </a:solidFill>
              </a:rPr>
              <a:t> to show their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progress so far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80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of work: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Creating a real effort page: </a:t>
            </a:r>
          </a:p>
          <a:p>
            <a:r>
              <a:rPr lang="en-US" dirty="0" smtClean="0"/>
              <a:t>In block content:</a:t>
            </a:r>
          </a:p>
          <a:p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div class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="left "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div class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="right"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div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input id="answer"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button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&gt;Answer&lt;/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button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 Tasks attempted so far: 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span id="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tasks_attempted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&gt;{{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player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finished_tasks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}}&lt;/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span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 Tasks correct so far: &lt;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span id="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tasks_correct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 {{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player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num_tasks_correct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}}&lt;/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span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800" dirty="0"/>
              <a:t>{% </a:t>
            </a:r>
            <a:r>
              <a:rPr lang="mr-IN" sz="1800" b="1" dirty="0" err="1"/>
              <a:t>block</a:t>
            </a:r>
            <a:r>
              <a:rPr lang="mr-IN" sz="1800" b="1" dirty="0"/>
              <a:t> </a:t>
            </a:r>
            <a:r>
              <a:rPr lang="mr-IN" sz="1800" b="1" dirty="0" err="1"/>
              <a:t>scripts</a:t>
            </a:r>
            <a:r>
              <a:rPr lang="mr-IN" sz="1800" b="1" dirty="0"/>
              <a:t> </a:t>
            </a:r>
            <a:r>
              <a:rPr lang="mr-IN" sz="1800" dirty="0"/>
              <a:t>%}</a:t>
            </a:r>
            <a:br>
              <a:rPr lang="mr-IN" sz="1800" dirty="0"/>
            </a:br>
            <a:r>
              <a:rPr lang="mr-IN" sz="1800" dirty="0"/>
              <a:t>    </a:t>
            </a:r>
            <a:r>
              <a:rPr lang="mr-IN" sz="1800" dirty="0" smtClean="0"/>
              <a:t>    </a:t>
            </a:r>
            <a:r>
              <a:rPr lang="mr-IN" sz="1800" dirty="0"/>
              <a:t>{% </a:t>
            </a:r>
            <a:r>
              <a:rPr lang="mr-IN" sz="1800" b="1" dirty="0" err="1"/>
              <a:t>include</a:t>
            </a:r>
            <a:r>
              <a:rPr lang="mr-IN" sz="1800" b="1" dirty="0"/>
              <a:t> '</a:t>
            </a:r>
            <a:r>
              <a:rPr lang="mr-IN" sz="1800" b="1" dirty="0" err="1"/>
              <a:t>includes</a:t>
            </a:r>
            <a:r>
              <a:rPr lang="mr-IN" sz="1800" b="1" dirty="0"/>
              <a:t>/</a:t>
            </a:r>
            <a:r>
              <a:rPr lang="mr-IN" sz="1800" b="1" dirty="0" err="1"/>
              <a:t>js_work_page.html</a:t>
            </a:r>
            <a:r>
              <a:rPr lang="mr-IN" sz="1800" b="1" dirty="0"/>
              <a:t>' </a:t>
            </a:r>
            <a:r>
              <a:rPr lang="mr-IN" sz="1800" dirty="0"/>
              <a:t>%}</a:t>
            </a:r>
            <a:br>
              <a:rPr lang="mr-IN" sz="1800" dirty="0"/>
            </a:br>
            <a:r>
              <a:rPr lang="mr-IN" sz="1800" dirty="0"/>
              <a:t>{% </a:t>
            </a:r>
            <a:r>
              <a:rPr lang="mr-IN" sz="1800" b="1" dirty="0" err="1"/>
              <a:t>endblock</a:t>
            </a:r>
            <a:r>
              <a:rPr lang="mr-IN" sz="1800" b="1" dirty="0"/>
              <a:t> </a:t>
            </a:r>
            <a:r>
              <a:rPr lang="mr-IN" sz="1800" dirty="0"/>
              <a:t>%}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7079" y="5131838"/>
            <a:ext cx="5822301" cy="10636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12767" y="2202025"/>
            <a:ext cx="39592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rgbClr val="FF0000"/>
                </a:solidFill>
              </a:rPr>
              <a:t>javascript</a:t>
            </a:r>
            <a:r>
              <a:rPr lang="en-US" sz="4000" dirty="0" smtClean="0">
                <a:solidFill>
                  <a:srgbClr val="FF0000"/>
                </a:solidFill>
              </a:rPr>
              <a:t> code to 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connect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the channels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05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of work: </a:t>
            </a:r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935" y="1825624"/>
            <a:ext cx="11968065" cy="5032375"/>
          </a:xfrm>
        </p:spPr>
        <p:txBody>
          <a:bodyPr>
            <a:normAutofit fontScale="47500" lnSpcReduction="20000"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script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function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ws_scheme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window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location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protocol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==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"https:"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?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wss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"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ws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ws_path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ws_scheme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'://'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window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location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host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/participant/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participant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code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}}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/player/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player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}}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socket =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i="1" dirty="0" err="1">
                <a:latin typeface="Courier" charset="0"/>
                <a:ea typeface="Courier" charset="0"/>
                <a:cs typeface="Courier" charset="0"/>
              </a:rPr>
              <a:t>ReconnectingWebSocket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ws_path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// Handle messages sent by the server.</a:t>
            </a:r>
            <a:br>
              <a:rPr lang="en-US" i="1" dirty="0">
                <a:latin typeface="Courier" charset="0"/>
                <a:ea typeface="Courier" charset="0"/>
                <a:cs typeface="Courier" charset="0"/>
              </a:rPr>
            </a:b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socket.onmessage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function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(event) {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jQuery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.parseJSON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event.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span#tasks_attempted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).html(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obj.tasks_attempted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span#tasks_correct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).html(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obj.tasks_correct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div.left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).html(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obj.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left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div.right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).html(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obj.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right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}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button.answer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).on(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"click"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function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{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{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'answer'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input#answer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};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socket.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readyState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===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WebSocket.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OPEN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{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socket.send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i="1" dirty="0" err="1"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.stringify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}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input#answer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});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});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script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73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of work: </a:t>
            </a:r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935" y="1825624"/>
            <a:ext cx="1196806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function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ws_scheme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window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location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protocol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==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"https:"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?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wss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"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ws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ws_path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ws_scheme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+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'://'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window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location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host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331470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/participant/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participant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code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}}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/player/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player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pk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}}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socket =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sz="2000" i="1" dirty="0" err="1">
                <a:latin typeface="Courier" charset="0"/>
                <a:ea typeface="Courier" charset="0"/>
                <a:cs typeface="Courier" charset="0"/>
              </a:rPr>
              <a:t>ReconnectingWebSocket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ws_path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});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04222" y="3321697"/>
            <a:ext cx="11066105" cy="11909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2638" y="5237678"/>
            <a:ext cx="98387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The path that helps </a:t>
            </a:r>
            <a:r>
              <a:rPr lang="en-US" sz="4000" dirty="0" err="1" smtClean="0">
                <a:solidFill>
                  <a:srgbClr val="FF0000"/>
                </a:solidFill>
              </a:rPr>
              <a:t>Dj.Channels</a:t>
            </a:r>
            <a:r>
              <a:rPr lang="en-US" sz="4000" dirty="0" smtClean="0">
                <a:solidFill>
                  <a:srgbClr val="FF0000"/>
                </a:solidFill>
              </a:rPr>
              <a:t> to understand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what to do with a created channel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25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of work: </a:t>
            </a:r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935" y="1825624"/>
            <a:ext cx="1196806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function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ws_scheme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window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location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protocol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==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"https:"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?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wss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"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ws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ws_path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ws_scheme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+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'://'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window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location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host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331470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"/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/participant/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participant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code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}}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/player/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player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pk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}}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socket =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sz="2000" i="1" dirty="0" err="1">
                <a:latin typeface="Courier" charset="0"/>
                <a:ea typeface="Courier" charset="0"/>
                <a:cs typeface="Courier" charset="0"/>
              </a:rPr>
              <a:t>ReconnectingWebSocket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ws_path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});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04222" y="3321697"/>
            <a:ext cx="11066105" cy="11909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33246" y="5273304"/>
            <a:ext cx="104745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final path for the specific player looks like:</a:t>
            </a:r>
          </a:p>
          <a:p>
            <a:r>
              <a:rPr lang="en-US" sz="4000" dirty="0" err="1" smtClean="0"/>
              <a:t>ws</a:t>
            </a:r>
            <a:r>
              <a:rPr lang="en-US" sz="4000" dirty="0" smtClean="0"/>
              <a:t>://</a:t>
            </a:r>
            <a:r>
              <a:rPr lang="en-US" sz="4000" dirty="0" err="1" smtClean="0"/>
              <a:t>tasktracker</a:t>
            </a:r>
            <a:r>
              <a:rPr lang="en-US" sz="4000" dirty="0" smtClean="0"/>
              <a:t>/participant/zbq5qrow/player/1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06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of work: </a:t>
            </a:r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935" y="1825624"/>
            <a:ext cx="1196806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i="1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socket.onmessage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function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(event) {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jQuery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.parseJSON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event.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span#tasks_attempted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).html(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obj.tasks_attempted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        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span#tasks_correct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).html(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obj.tasks_correct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div.left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).html(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obj.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left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div.right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).html(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obj.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right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}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3577" y="2363189"/>
            <a:ext cx="11066105" cy="7006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45673" y="5676405"/>
            <a:ext cx="9641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rgbClr val="FF0000"/>
                </a:solidFill>
              </a:rPr>
              <a:t>What should we do if there is incoming message from server</a:t>
            </a:r>
            <a:endParaRPr lang="en-US" sz="3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40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of work: </a:t>
            </a:r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935" y="1825624"/>
            <a:ext cx="1196806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i="1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socket.onmessage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function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(event) {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jQuery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.parseJSON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event.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span#tasks_attempted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).html(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obj.tasks_attempted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        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span#tasks_correct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).html(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obj.tasks_correct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i="1" dirty="0" smtClean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div.left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).html(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obj.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left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div.right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).html(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obj.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right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}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327" y="2826327"/>
            <a:ext cx="11066105" cy="7006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45673" y="5676405"/>
            <a:ext cx="964199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rgbClr val="FF0000"/>
                </a:solidFill>
              </a:rPr>
              <a:t>we get the data and convert it to </a:t>
            </a:r>
            <a:r>
              <a:rPr lang="en-US" sz="3500" dirty="0" err="1" smtClean="0">
                <a:solidFill>
                  <a:srgbClr val="FF0000"/>
                </a:solidFill>
              </a:rPr>
              <a:t>javascript</a:t>
            </a:r>
            <a:r>
              <a:rPr lang="en-US" sz="3500" dirty="0" smtClean="0">
                <a:solidFill>
                  <a:srgbClr val="FF0000"/>
                </a:solidFill>
              </a:rPr>
              <a:t> object</a:t>
            </a:r>
            <a:endParaRPr lang="en-US" sz="3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26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routing.py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6250" y="1930896"/>
            <a:ext cx="113538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channels.routing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route_class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channels.generic.websockets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JsonWebsocketConsumer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random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JsonWebsocketConsumer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url_pattern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(</a:t>
            </a:r>
            <a:r>
              <a:rPr lang="en-US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r'^/</a:t>
            </a:r>
            <a:r>
              <a:rPr lang="en-US" b="1" dirty="0" err="1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/$'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connect(</a:t>
            </a:r>
            <a:r>
              <a:rPr lang="en-US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message, **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kwargs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response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random.randint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99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.send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(response)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receive(</a:t>
            </a:r>
            <a:r>
              <a:rPr lang="en-US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text=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None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bytes=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None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**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kwargs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response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random.randint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99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.send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(response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channel_routing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route_class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path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TaskTracker.url_pattern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6079" y="3322088"/>
            <a:ext cx="6076171" cy="5260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79617" y="3097375"/>
            <a:ext cx="42414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That defines the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path that we will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use in our template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8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of work: </a:t>
            </a:r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935" y="1825624"/>
            <a:ext cx="1196806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i="1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socket.onmessage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function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(event) {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jQuery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.parseJSON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event.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span#tasks_attempted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).html(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obj.tasks_attempted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        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span#tasks_correct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).html(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obj.tasks_correct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dirty="0" smtClean="0">
                <a:latin typeface="Courier" charset="0"/>
                <a:ea typeface="Courier" charset="0"/>
                <a:cs typeface="Courier" charset="0"/>
              </a:rPr>
            </a:br>
            <a:endParaRPr lang="en-US" i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div.left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).html(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obj.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left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div.right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).html(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obj.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right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}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2329" y="3360717"/>
            <a:ext cx="11066105" cy="9619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45673" y="5676405"/>
            <a:ext cx="9641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rgbClr val="FF0000"/>
                </a:solidFill>
              </a:rPr>
              <a:t>we put the info from this data to empty </a:t>
            </a:r>
            <a:r>
              <a:rPr lang="en-US" sz="3500" dirty="0" err="1" smtClean="0">
                <a:solidFill>
                  <a:srgbClr val="FF0000"/>
                </a:solidFill>
              </a:rPr>
              <a:t>divs</a:t>
            </a:r>
            <a:endParaRPr lang="en-US" sz="3500" dirty="0" smtClean="0">
              <a:solidFill>
                <a:srgbClr val="FF0000"/>
              </a:solidFill>
            </a:endParaRPr>
          </a:p>
          <a:p>
            <a:r>
              <a:rPr lang="en-US" sz="3500" dirty="0" smtClean="0">
                <a:solidFill>
                  <a:srgbClr val="FF0000"/>
                </a:solidFill>
              </a:rPr>
              <a:t>with player’s results</a:t>
            </a:r>
            <a:endParaRPr lang="en-US" sz="3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41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of work: </a:t>
            </a:r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935" y="1825624"/>
            <a:ext cx="1196806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i="1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socket.onmessage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function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(event) {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jQuery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.parseJSON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event.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span#tasks_attempted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).html(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obj.tasks_attempted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        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span#tasks_correct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).html(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obj.tasks_correct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div.left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).html(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obj.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left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div.right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).html(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obj.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right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}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8578" y="4132614"/>
            <a:ext cx="11066105" cy="9500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77538" y="5391397"/>
            <a:ext cx="9641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rgbClr val="FF0000"/>
                </a:solidFill>
              </a:rPr>
              <a:t>and we put new two random numbers to the left and right </a:t>
            </a:r>
            <a:r>
              <a:rPr lang="en-US" sz="3500" dirty="0" err="1" smtClean="0">
                <a:solidFill>
                  <a:srgbClr val="FF0000"/>
                </a:solidFill>
              </a:rPr>
              <a:t>divs</a:t>
            </a:r>
            <a:endParaRPr lang="en-US" sz="3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45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of work: </a:t>
            </a:r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935" y="1825624"/>
            <a:ext cx="1196806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500" b="1" dirty="0" err="1">
                <a:latin typeface="Courier" charset="0"/>
                <a:ea typeface="Courier" charset="0"/>
                <a:cs typeface="Courier" charset="0"/>
              </a:rPr>
              <a:t>button.answer</a:t>
            </a:r>
            <a:r>
              <a:rPr lang="en-US" sz="25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).on(</a:t>
            </a:r>
            <a:r>
              <a:rPr lang="en-US" sz="2500" b="1" dirty="0">
                <a:latin typeface="Courier" charset="0"/>
                <a:ea typeface="Courier" charset="0"/>
                <a:cs typeface="Courier" charset="0"/>
              </a:rPr>
              <a:t>"click"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500" b="1" dirty="0">
                <a:latin typeface="Courier" charset="0"/>
                <a:ea typeface="Courier" charset="0"/>
                <a:cs typeface="Courier" charset="0"/>
              </a:rPr>
              <a:t>function 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() {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2500" b="1" dirty="0" err="1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5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= {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sz="2500" b="1" dirty="0">
                <a:latin typeface="Courier" charset="0"/>
                <a:ea typeface="Courier" charset="0"/>
                <a:cs typeface="Courier" charset="0"/>
              </a:rPr>
              <a:t>'answer'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500" b="1" dirty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500" b="1" dirty="0" err="1">
                <a:latin typeface="Courier" charset="0"/>
                <a:ea typeface="Courier" charset="0"/>
                <a:cs typeface="Courier" charset="0"/>
              </a:rPr>
              <a:t>input#answer</a:t>
            </a:r>
            <a:r>
              <a:rPr lang="en-US" sz="25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val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(),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           };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socket.</a:t>
            </a:r>
            <a:r>
              <a:rPr lang="en-US" sz="2500" b="1" dirty="0" err="1">
                <a:latin typeface="Courier" charset="0"/>
                <a:ea typeface="Courier" charset="0"/>
                <a:cs typeface="Courier" charset="0"/>
              </a:rPr>
              <a:t>readyState</a:t>
            </a:r>
            <a:r>
              <a:rPr lang="en-US" sz="25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=== </a:t>
            </a: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WebSocket.</a:t>
            </a:r>
            <a:r>
              <a:rPr lang="en-US" sz="2500" b="1" dirty="0" err="1">
                <a:latin typeface="Courier" charset="0"/>
                <a:ea typeface="Courier" charset="0"/>
                <a:cs typeface="Courier" charset="0"/>
              </a:rPr>
              <a:t>OPEN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) {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socket.send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b="1" i="1" dirty="0" err="1" smtClean="0"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.stringify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));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           }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           ;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500" b="1" dirty="0" err="1">
                <a:latin typeface="Courier" charset="0"/>
                <a:ea typeface="Courier" charset="0"/>
                <a:cs typeface="Courier" charset="0"/>
              </a:rPr>
              <a:t>input#answer</a:t>
            </a:r>
            <a:r>
              <a:rPr lang="en-US" sz="25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val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b="1" dirty="0">
                <a:latin typeface="Courier" charset="0"/>
                <a:ea typeface="Courier" charset="0"/>
                <a:cs typeface="Courier" charset="0"/>
              </a:rPr>
              <a:t>''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);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       });</a:t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500" dirty="0">
                <a:latin typeface="Courier" charset="0"/>
                <a:ea typeface="Courier" charset="0"/>
                <a:cs typeface="Courier" charset="0"/>
              </a:rPr>
            </a:br>
            <a:endParaRPr lang="en-US" sz="25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4827" y="1793175"/>
            <a:ext cx="11066105" cy="2695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84416" y="5149840"/>
            <a:ext cx="964199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rgbClr val="FF0000"/>
                </a:solidFill>
              </a:rPr>
              <a:t>when Answer button is clicked we send the answer</a:t>
            </a:r>
          </a:p>
          <a:p>
            <a:r>
              <a:rPr lang="en-US" sz="3500" dirty="0" smtClean="0">
                <a:solidFill>
                  <a:srgbClr val="FF0000"/>
                </a:solidFill>
              </a:rPr>
              <a:t>via socket in a form of a dictionary</a:t>
            </a:r>
          </a:p>
          <a:p>
            <a:r>
              <a:rPr lang="en-US" sz="3500" dirty="0" smtClean="0">
                <a:solidFill>
                  <a:srgbClr val="FF0000"/>
                </a:solidFill>
              </a:rPr>
              <a:t>{‘answer’: answer}</a:t>
            </a:r>
            <a:endParaRPr lang="en-US" sz="3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07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oTree extensions: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app to EXTENSIONS_APPS in </a:t>
            </a:r>
            <a:r>
              <a:rPr lang="en-US" dirty="0" err="1" smtClean="0"/>
              <a:t>Settings.py</a:t>
            </a:r>
            <a:endParaRPr lang="en-US" dirty="0" smtClean="0"/>
          </a:p>
          <a:p>
            <a:r>
              <a:rPr lang="en-US" dirty="0" smtClean="0"/>
              <a:t>create </a:t>
            </a:r>
            <a:r>
              <a:rPr lang="en-US" dirty="0" err="1" smtClean="0"/>
              <a:t>otree_extensions</a:t>
            </a:r>
            <a:r>
              <a:rPr lang="en-US" dirty="0" smtClean="0"/>
              <a:t> folder within an app folder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admin.py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adds new records to ‘Data’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urls.py</a:t>
            </a:r>
            <a:r>
              <a:rPr lang="en-US" dirty="0" smtClean="0"/>
              <a:t> adds new </a:t>
            </a:r>
            <a:r>
              <a:rPr lang="en-US" dirty="0" err="1" smtClean="0"/>
              <a:t>urls</a:t>
            </a:r>
            <a:r>
              <a:rPr lang="en-US" dirty="0" smtClean="0"/>
              <a:t> overall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consumers.py</a:t>
            </a:r>
            <a:r>
              <a:rPr lang="en-US" dirty="0" smtClean="0"/>
              <a:t> and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routing.py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are responsible for </a:t>
            </a:r>
            <a:r>
              <a:rPr lang="en-US" dirty="0" err="1" smtClean="0"/>
              <a:t>django</a:t>
            </a:r>
            <a:r>
              <a:rPr lang="en-US" dirty="0" smtClean="0"/>
              <a:t> channels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2957" y="3835728"/>
            <a:ext cx="11066105" cy="11875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9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consumers.py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 </a:t>
            </a:r>
            <a:r>
              <a:rPr lang="en-US" dirty="0" err="1"/>
              <a:t>TaskTracker</a:t>
            </a:r>
            <a:r>
              <a:rPr lang="en-US" dirty="0"/>
              <a:t>(</a:t>
            </a:r>
            <a:r>
              <a:rPr lang="en-US" dirty="0" err="1"/>
              <a:t>WebsocketConsumer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url_pattern</a:t>
            </a:r>
            <a:r>
              <a:rPr lang="en-US" dirty="0"/>
              <a:t> = (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r'^/</a:t>
            </a:r>
            <a:r>
              <a:rPr lang="en-US" b="1" dirty="0" err="1"/>
              <a:t>tasktracker</a:t>
            </a:r>
            <a:r>
              <a:rPr lang="en-US" b="1" dirty="0"/>
              <a:t>' </a:t>
            </a: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'/participant/(?P&lt;</a:t>
            </a:r>
            <a:r>
              <a:rPr lang="en-US" b="1" dirty="0" err="1"/>
              <a:t>participant_code</a:t>
            </a:r>
            <a:r>
              <a:rPr lang="en-US" b="1" dirty="0"/>
              <a:t>&gt;[a-zA-Z0-9_-]+)' </a:t>
            </a: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'/player/(?P&lt;player&gt;[0-9]+)' </a:t>
            </a: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'$'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dirty="0" err="1" smtClean="0"/>
              <a:t>clean_kwargs</a:t>
            </a:r>
            <a:r>
              <a:rPr lang="en-US" dirty="0" smtClean="0"/>
              <a:t>(self, </a:t>
            </a:r>
            <a:r>
              <a:rPr lang="en-US" dirty="0" err="1" smtClean="0"/>
              <a:t>kwargs</a:t>
            </a:r>
            <a:r>
              <a:rPr lang="en-US" dirty="0" smtClean="0"/>
              <a:t>):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ru-RU" dirty="0" smtClean="0"/>
              <a:t>   </a:t>
            </a:r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dirty="0" err="1" smtClean="0"/>
              <a:t>create_task</a:t>
            </a:r>
            <a:r>
              <a:rPr lang="en-US" dirty="0" smtClean="0"/>
              <a:t>(self, player):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dirty="0" err="1" smtClean="0"/>
              <a:t>get_task</a:t>
            </a:r>
            <a:r>
              <a:rPr lang="en-US" dirty="0" smtClean="0"/>
              <a:t>(self):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mr-IN" i="1" dirty="0" smtClean="0"/>
              <a:t>…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/>
              <a:t>receive(self, text=</a:t>
            </a:r>
            <a:r>
              <a:rPr lang="en-US" b="1" dirty="0"/>
              <a:t>None</a:t>
            </a:r>
            <a:r>
              <a:rPr lang="en-US" dirty="0"/>
              <a:t>, bytes=</a:t>
            </a:r>
            <a:r>
              <a:rPr lang="en-US" b="1" dirty="0"/>
              <a:t>None</a:t>
            </a:r>
            <a:r>
              <a:rPr lang="en-US" dirty="0"/>
              <a:t>, **</a:t>
            </a:r>
            <a:r>
              <a:rPr lang="en-US" dirty="0" err="1"/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mr-IN" dirty="0" smtClean="0"/>
              <a:t>…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/>
              <a:t>connect(self, message, **</a:t>
            </a:r>
            <a:r>
              <a:rPr lang="en-US" dirty="0" err="1"/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self.clean_kwargs</a:t>
            </a:r>
            <a:r>
              <a:rPr lang="en-US" dirty="0"/>
              <a:t>(</a:t>
            </a:r>
            <a:r>
              <a:rPr lang="en-US" dirty="0" err="1"/>
              <a:t>kwargs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smtClean="0"/>
              <a:t>        </a:t>
            </a:r>
            <a:r>
              <a:rPr lang="en-US" dirty="0" err="1"/>
              <a:t>self.send</a:t>
            </a:r>
            <a:r>
              <a:rPr lang="en-US" dirty="0"/>
              <a:t>(</a:t>
            </a:r>
            <a:r>
              <a:rPr lang="en-US" dirty="0" err="1"/>
              <a:t>self.get_task</a:t>
            </a:r>
            <a:r>
              <a:rPr lang="en-US" dirty="0"/>
              <a:t>())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/>
              <a:t>send(self, content):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self.message.reply_channel.send</a:t>
            </a:r>
            <a:r>
              <a:rPr lang="en-US" dirty="0"/>
              <a:t>({</a:t>
            </a:r>
            <a:r>
              <a:rPr lang="en-US" b="1" dirty="0"/>
              <a:t>'text'</a:t>
            </a:r>
            <a:r>
              <a:rPr lang="en-US" dirty="0"/>
              <a:t>: </a:t>
            </a:r>
            <a:r>
              <a:rPr lang="en-US" dirty="0" err="1"/>
              <a:t>json.dumps</a:t>
            </a:r>
            <a:r>
              <a:rPr lang="en-US" dirty="0"/>
              <a:t>(content</a:t>
            </a:r>
            <a:r>
              <a:rPr lang="en-US" dirty="0" smtClean="0"/>
              <a:t>)})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6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consumers.py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 </a:t>
            </a:r>
            <a:r>
              <a:rPr lang="en-US" dirty="0" err="1"/>
              <a:t>TaskTracker</a:t>
            </a:r>
            <a:r>
              <a:rPr lang="en-US" dirty="0"/>
              <a:t>(</a:t>
            </a:r>
            <a:r>
              <a:rPr lang="en-US" dirty="0" err="1"/>
              <a:t>WebsocketConsumer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url_pattern</a:t>
            </a:r>
            <a:r>
              <a:rPr lang="en-US" dirty="0"/>
              <a:t> = (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r'^/</a:t>
            </a:r>
            <a:r>
              <a:rPr lang="en-US" b="1" dirty="0" err="1"/>
              <a:t>tasktracker</a:t>
            </a:r>
            <a:r>
              <a:rPr lang="en-US" b="1" dirty="0"/>
              <a:t>' </a:t>
            </a: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'/participant/(?P&lt;</a:t>
            </a:r>
            <a:r>
              <a:rPr lang="en-US" b="1" dirty="0" err="1"/>
              <a:t>participant_code</a:t>
            </a:r>
            <a:r>
              <a:rPr lang="en-US" b="1" dirty="0"/>
              <a:t>&gt;[a-zA-Z0-9_-]+)' </a:t>
            </a: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'/player/(?P&lt;player&gt;[0-9]+)' </a:t>
            </a: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'$'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dirty="0" err="1" smtClean="0"/>
              <a:t>clean_kwargs</a:t>
            </a:r>
            <a:r>
              <a:rPr lang="en-US" dirty="0" smtClean="0"/>
              <a:t>(self, </a:t>
            </a:r>
            <a:r>
              <a:rPr lang="en-US" dirty="0" err="1" smtClean="0"/>
              <a:t>kwargs</a:t>
            </a:r>
            <a:r>
              <a:rPr lang="en-US" dirty="0" smtClean="0"/>
              <a:t>):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ru-RU" dirty="0" smtClean="0"/>
              <a:t>   </a:t>
            </a:r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dirty="0" err="1" smtClean="0"/>
              <a:t>create_task</a:t>
            </a:r>
            <a:r>
              <a:rPr lang="en-US" dirty="0" smtClean="0"/>
              <a:t>(self, player):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dirty="0" err="1" smtClean="0"/>
              <a:t>get_task</a:t>
            </a:r>
            <a:r>
              <a:rPr lang="en-US" dirty="0" smtClean="0"/>
              <a:t>(self):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mr-IN" i="1" dirty="0" smtClean="0"/>
              <a:t>…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/>
              <a:t>receive(self, text=</a:t>
            </a:r>
            <a:r>
              <a:rPr lang="en-US" b="1" dirty="0"/>
              <a:t>None</a:t>
            </a:r>
            <a:r>
              <a:rPr lang="en-US" dirty="0"/>
              <a:t>, bytes=</a:t>
            </a:r>
            <a:r>
              <a:rPr lang="en-US" b="1" dirty="0"/>
              <a:t>None</a:t>
            </a:r>
            <a:r>
              <a:rPr lang="en-US" dirty="0"/>
              <a:t>, **</a:t>
            </a:r>
            <a:r>
              <a:rPr lang="en-US" dirty="0" err="1"/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mr-IN" dirty="0" smtClean="0"/>
              <a:t>…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/>
              <a:t>connect(self, message, **</a:t>
            </a:r>
            <a:r>
              <a:rPr lang="en-US" dirty="0" err="1"/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self.clean_kwargs</a:t>
            </a:r>
            <a:r>
              <a:rPr lang="en-US" dirty="0"/>
              <a:t>(</a:t>
            </a:r>
            <a:r>
              <a:rPr lang="en-US" dirty="0" err="1"/>
              <a:t>kwargs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smtClean="0"/>
              <a:t>        </a:t>
            </a:r>
            <a:r>
              <a:rPr lang="en-US" dirty="0" err="1"/>
              <a:t>self.send</a:t>
            </a:r>
            <a:r>
              <a:rPr lang="en-US" dirty="0"/>
              <a:t>(</a:t>
            </a:r>
            <a:r>
              <a:rPr lang="en-US" dirty="0" err="1"/>
              <a:t>self.get_task</a:t>
            </a:r>
            <a:r>
              <a:rPr lang="en-US" dirty="0"/>
              <a:t>())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/>
              <a:t>send(self, content):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self.message.reply_channel.send</a:t>
            </a:r>
            <a:r>
              <a:rPr lang="en-US" dirty="0"/>
              <a:t>({</a:t>
            </a:r>
            <a:r>
              <a:rPr lang="en-US" b="1" dirty="0"/>
              <a:t>'text'</a:t>
            </a:r>
            <a:r>
              <a:rPr lang="en-US" dirty="0"/>
              <a:t>: </a:t>
            </a:r>
            <a:r>
              <a:rPr lang="en-US" dirty="0" err="1"/>
              <a:t>json.dumps</a:t>
            </a:r>
            <a:r>
              <a:rPr lang="en-US" dirty="0"/>
              <a:t>(content</a:t>
            </a:r>
            <a:r>
              <a:rPr lang="en-US" dirty="0" smtClean="0"/>
              <a:t>)})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20748" y="2161445"/>
            <a:ext cx="7555038" cy="9500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15630" y="3398473"/>
            <a:ext cx="47770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rgbClr val="FF0000"/>
                </a:solidFill>
              </a:rPr>
              <a:t>That is the path </a:t>
            </a:r>
            <a:r>
              <a:rPr lang="en-US" sz="3500" smtClean="0">
                <a:solidFill>
                  <a:srgbClr val="FF0000"/>
                </a:solidFill>
              </a:rPr>
              <a:t>that </a:t>
            </a:r>
          </a:p>
          <a:p>
            <a:r>
              <a:rPr lang="en-US" sz="3500" dirty="0" smtClean="0">
                <a:solidFill>
                  <a:srgbClr val="FF0000"/>
                </a:solidFill>
              </a:rPr>
              <a:t>we used in </a:t>
            </a:r>
            <a:r>
              <a:rPr lang="en-US" sz="3500" dirty="0" err="1" smtClean="0">
                <a:solidFill>
                  <a:srgbClr val="FF0000"/>
                </a:solidFill>
              </a:rPr>
              <a:t>Javascript</a:t>
            </a:r>
            <a:endParaRPr lang="en-US" sz="3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32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consumers.py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 </a:t>
            </a:r>
            <a:r>
              <a:rPr lang="en-US" dirty="0" err="1"/>
              <a:t>TaskTracker</a:t>
            </a:r>
            <a:r>
              <a:rPr lang="en-US" dirty="0"/>
              <a:t>(</a:t>
            </a:r>
            <a:r>
              <a:rPr lang="en-US" dirty="0" err="1"/>
              <a:t>WebsocketConsumer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url_pattern</a:t>
            </a:r>
            <a:r>
              <a:rPr lang="en-US" dirty="0"/>
              <a:t> = (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r'^/</a:t>
            </a:r>
            <a:r>
              <a:rPr lang="en-US" b="1" dirty="0" err="1"/>
              <a:t>tasktracker</a:t>
            </a:r>
            <a:r>
              <a:rPr lang="en-US" b="1" dirty="0"/>
              <a:t>' </a:t>
            </a: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'/participant/(?P&lt;</a:t>
            </a:r>
            <a:r>
              <a:rPr lang="en-US" b="1" dirty="0" err="1"/>
              <a:t>participant_code</a:t>
            </a:r>
            <a:r>
              <a:rPr lang="en-US" b="1" dirty="0"/>
              <a:t>&gt;[a-zA-Z0-9_-]+)' </a:t>
            </a: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'/player/(?P&lt;player&gt;[0-9]+)' </a:t>
            </a: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'$'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dirty="0" err="1" smtClean="0"/>
              <a:t>clean_kwargs</a:t>
            </a:r>
            <a:r>
              <a:rPr lang="en-US" dirty="0" smtClean="0"/>
              <a:t>(self, </a:t>
            </a:r>
            <a:r>
              <a:rPr lang="en-US" dirty="0" err="1" smtClean="0"/>
              <a:t>kwargs</a:t>
            </a:r>
            <a:r>
              <a:rPr lang="en-US" dirty="0" smtClean="0"/>
              <a:t>):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ru-RU" dirty="0" smtClean="0"/>
              <a:t>   </a:t>
            </a:r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dirty="0" err="1" smtClean="0"/>
              <a:t>create_task</a:t>
            </a:r>
            <a:r>
              <a:rPr lang="en-US" dirty="0" smtClean="0"/>
              <a:t>(self, player):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dirty="0" err="1" smtClean="0"/>
              <a:t>get_task</a:t>
            </a:r>
            <a:r>
              <a:rPr lang="en-US" dirty="0" smtClean="0"/>
              <a:t>(self):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mr-IN" i="1" dirty="0" smtClean="0"/>
              <a:t>…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/>
              <a:t>receive(self, text=</a:t>
            </a:r>
            <a:r>
              <a:rPr lang="en-US" b="1" dirty="0"/>
              <a:t>None</a:t>
            </a:r>
            <a:r>
              <a:rPr lang="en-US" dirty="0"/>
              <a:t>, bytes=</a:t>
            </a:r>
            <a:r>
              <a:rPr lang="en-US" b="1" dirty="0"/>
              <a:t>None</a:t>
            </a:r>
            <a:r>
              <a:rPr lang="en-US" dirty="0"/>
              <a:t>, **</a:t>
            </a:r>
            <a:r>
              <a:rPr lang="en-US" dirty="0" err="1"/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mr-IN" dirty="0" smtClean="0"/>
              <a:t>…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/>
              <a:t>connect(self, message, **</a:t>
            </a:r>
            <a:r>
              <a:rPr lang="en-US" dirty="0" err="1"/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self.clean_kwargs</a:t>
            </a:r>
            <a:r>
              <a:rPr lang="en-US" dirty="0"/>
              <a:t>(</a:t>
            </a:r>
            <a:r>
              <a:rPr lang="en-US" dirty="0" err="1"/>
              <a:t>kwargs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smtClean="0"/>
              <a:t>        </a:t>
            </a:r>
            <a:r>
              <a:rPr lang="en-US" dirty="0" err="1"/>
              <a:t>self.send</a:t>
            </a:r>
            <a:r>
              <a:rPr lang="en-US" dirty="0"/>
              <a:t>(</a:t>
            </a:r>
            <a:r>
              <a:rPr lang="en-US" dirty="0" err="1"/>
              <a:t>self.get_task</a:t>
            </a:r>
            <a:r>
              <a:rPr lang="en-US" dirty="0"/>
              <a:t>())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/>
              <a:t>send(self, content):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self.message.reply_channel.send</a:t>
            </a:r>
            <a:r>
              <a:rPr lang="en-US" dirty="0"/>
              <a:t>({</a:t>
            </a:r>
            <a:r>
              <a:rPr lang="en-US" b="1" dirty="0"/>
              <a:t>'text'</a:t>
            </a:r>
            <a:r>
              <a:rPr lang="en-US" dirty="0"/>
              <a:t>: </a:t>
            </a:r>
            <a:r>
              <a:rPr lang="en-US" dirty="0" err="1"/>
              <a:t>json.dumps</a:t>
            </a:r>
            <a:r>
              <a:rPr lang="en-US" dirty="0"/>
              <a:t>(content</a:t>
            </a:r>
            <a:r>
              <a:rPr lang="en-US" dirty="0" smtClean="0"/>
              <a:t>)})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486" y="4857753"/>
            <a:ext cx="5444883" cy="7458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15630" y="3398473"/>
            <a:ext cx="47770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rgbClr val="FF0000"/>
                </a:solidFill>
              </a:rPr>
              <a:t>This code runs when </a:t>
            </a:r>
          </a:p>
          <a:p>
            <a:r>
              <a:rPr lang="en-US" sz="3500" dirty="0" smtClean="0">
                <a:solidFill>
                  <a:srgbClr val="FF0000"/>
                </a:solidFill>
              </a:rPr>
              <a:t>a client connects to a</a:t>
            </a:r>
          </a:p>
          <a:p>
            <a:r>
              <a:rPr lang="en-US" sz="3500" dirty="0" smtClean="0">
                <a:solidFill>
                  <a:srgbClr val="FF0000"/>
                </a:solidFill>
              </a:rPr>
              <a:t>channel (when page is</a:t>
            </a:r>
          </a:p>
          <a:p>
            <a:r>
              <a:rPr lang="en-US" sz="3500" dirty="0" smtClean="0">
                <a:solidFill>
                  <a:srgbClr val="FF0000"/>
                </a:solidFill>
              </a:rPr>
              <a:t>loaded)</a:t>
            </a:r>
            <a:endParaRPr lang="en-US" sz="3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11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consumers.py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 </a:t>
            </a:r>
            <a:r>
              <a:rPr lang="en-US" dirty="0" err="1"/>
              <a:t>TaskTracker</a:t>
            </a:r>
            <a:r>
              <a:rPr lang="en-US" dirty="0"/>
              <a:t>(</a:t>
            </a:r>
            <a:r>
              <a:rPr lang="en-US" dirty="0" err="1"/>
              <a:t>WebsocketConsumer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url_pattern</a:t>
            </a:r>
            <a:r>
              <a:rPr lang="en-US" dirty="0"/>
              <a:t> = (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r'^/</a:t>
            </a:r>
            <a:r>
              <a:rPr lang="en-US" b="1" dirty="0" err="1"/>
              <a:t>tasktracker</a:t>
            </a:r>
            <a:r>
              <a:rPr lang="en-US" b="1" dirty="0"/>
              <a:t>' </a:t>
            </a: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'/participant/(?P&lt;</a:t>
            </a:r>
            <a:r>
              <a:rPr lang="en-US" b="1" dirty="0" err="1"/>
              <a:t>participant_code</a:t>
            </a:r>
            <a:r>
              <a:rPr lang="en-US" b="1" dirty="0"/>
              <a:t>&gt;[a-zA-Z0-9_-]+)' </a:t>
            </a: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'/player/(?P&lt;player&gt;[0-9]+)' </a:t>
            </a: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'$'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dirty="0" err="1" smtClean="0"/>
              <a:t>clean_kwargs</a:t>
            </a:r>
            <a:r>
              <a:rPr lang="en-US" dirty="0" smtClean="0"/>
              <a:t>(self, </a:t>
            </a:r>
            <a:r>
              <a:rPr lang="en-US" dirty="0" err="1" smtClean="0"/>
              <a:t>kwargs</a:t>
            </a:r>
            <a:r>
              <a:rPr lang="en-US" dirty="0" smtClean="0"/>
              <a:t>):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ru-RU" dirty="0" smtClean="0"/>
              <a:t>   </a:t>
            </a:r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dirty="0" err="1" smtClean="0"/>
              <a:t>create_task</a:t>
            </a:r>
            <a:r>
              <a:rPr lang="en-US" dirty="0" smtClean="0"/>
              <a:t>(self, player):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dirty="0" err="1" smtClean="0"/>
              <a:t>get_task</a:t>
            </a:r>
            <a:r>
              <a:rPr lang="en-US" dirty="0" smtClean="0"/>
              <a:t>(self):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mr-IN" i="1" dirty="0" smtClean="0"/>
              <a:t>…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/>
              <a:t>receive(self, text=</a:t>
            </a:r>
            <a:r>
              <a:rPr lang="en-US" b="1" dirty="0"/>
              <a:t>None</a:t>
            </a:r>
            <a:r>
              <a:rPr lang="en-US" dirty="0"/>
              <a:t>, bytes=</a:t>
            </a:r>
            <a:r>
              <a:rPr lang="en-US" b="1" dirty="0"/>
              <a:t>None</a:t>
            </a:r>
            <a:r>
              <a:rPr lang="en-US" dirty="0"/>
              <a:t>, **</a:t>
            </a:r>
            <a:r>
              <a:rPr lang="en-US" dirty="0" err="1"/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mr-IN" dirty="0" smtClean="0"/>
              <a:t>…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/>
              <a:t>connect(self, message, **</a:t>
            </a:r>
            <a:r>
              <a:rPr lang="en-US" dirty="0" err="1"/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self.clean_kwargs</a:t>
            </a:r>
            <a:r>
              <a:rPr lang="en-US" dirty="0"/>
              <a:t>(</a:t>
            </a:r>
            <a:r>
              <a:rPr lang="en-US" dirty="0" err="1"/>
              <a:t>kwargs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smtClean="0"/>
              <a:t>        </a:t>
            </a:r>
            <a:r>
              <a:rPr lang="en-US" dirty="0" err="1"/>
              <a:t>self.send</a:t>
            </a:r>
            <a:r>
              <a:rPr lang="en-US" dirty="0"/>
              <a:t>(</a:t>
            </a:r>
            <a:r>
              <a:rPr lang="en-US" dirty="0" err="1"/>
              <a:t>self.get_task</a:t>
            </a:r>
            <a:r>
              <a:rPr lang="en-US" dirty="0"/>
              <a:t>())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/>
              <a:t>send(self, content):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self.message.reply_channel.send</a:t>
            </a:r>
            <a:r>
              <a:rPr lang="en-US" dirty="0"/>
              <a:t>({</a:t>
            </a:r>
            <a:r>
              <a:rPr lang="en-US" b="1" dirty="0"/>
              <a:t>'text'</a:t>
            </a:r>
            <a:r>
              <a:rPr lang="en-US" dirty="0"/>
              <a:t>: </a:t>
            </a:r>
            <a:r>
              <a:rPr lang="en-US" dirty="0" err="1"/>
              <a:t>json.dumps</a:t>
            </a:r>
            <a:r>
              <a:rPr lang="en-US" dirty="0"/>
              <a:t>(content</a:t>
            </a:r>
            <a:r>
              <a:rPr lang="en-US" dirty="0" smtClean="0"/>
              <a:t>)})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31763" y="4365383"/>
            <a:ext cx="5444883" cy="5348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15630" y="3398473"/>
            <a:ext cx="47770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rgbClr val="FF0000"/>
                </a:solidFill>
              </a:rPr>
              <a:t>This code runs when we get a message from a</a:t>
            </a:r>
          </a:p>
          <a:p>
            <a:r>
              <a:rPr lang="en-US" sz="3500" dirty="0" smtClean="0">
                <a:solidFill>
                  <a:srgbClr val="FF0000"/>
                </a:solidFill>
              </a:rPr>
              <a:t>client (when s/he hits an</a:t>
            </a:r>
          </a:p>
          <a:p>
            <a:r>
              <a:rPr lang="en-US" sz="3500" dirty="0" smtClean="0">
                <a:solidFill>
                  <a:srgbClr val="FF0000"/>
                </a:solidFill>
              </a:rPr>
              <a:t>‘answer’ button)</a:t>
            </a:r>
          </a:p>
        </p:txBody>
      </p:sp>
    </p:spTree>
    <p:extLst>
      <p:ext uri="{BB962C8B-B14F-4D97-AF65-F5344CB8AC3E}">
        <p14:creationId xmlns:p14="http://schemas.microsoft.com/office/powerpoint/2010/main" val="121870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consumers.py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 </a:t>
            </a:r>
            <a:r>
              <a:rPr lang="en-US" dirty="0" err="1"/>
              <a:t>TaskTracker</a:t>
            </a:r>
            <a:r>
              <a:rPr lang="en-US" dirty="0"/>
              <a:t>(</a:t>
            </a:r>
            <a:r>
              <a:rPr lang="en-US" dirty="0" err="1"/>
              <a:t>WebsocketConsumer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url_pattern</a:t>
            </a:r>
            <a:r>
              <a:rPr lang="en-US" dirty="0"/>
              <a:t> = (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r'^/</a:t>
            </a:r>
            <a:r>
              <a:rPr lang="en-US" b="1" dirty="0" err="1"/>
              <a:t>tasktracker</a:t>
            </a:r>
            <a:r>
              <a:rPr lang="en-US" b="1" dirty="0"/>
              <a:t>' </a:t>
            </a: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'/participant/(?P&lt;</a:t>
            </a:r>
            <a:r>
              <a:rPr lang="en-US" b="1" dirty="0" err="1"/>
              <a:t>participant_code</a:t>
            </a:r>
            <a:r>
              <a:rPr lang="en-US" b="1" dirty="0"/>
              <a:t>&gt;[a-zA-Z0-9_-]+)' </a:t>
            </a: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'/player/(?P&lt;player&gt;[0-9]+)' </a:t>
            </a: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'$'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dirty="0" err="1" smtClean="0"/>
              <a:t>clean_kwargs</a:t>
            </a:r>
            <a:r>
              <a:rPr lang="en-US" dirty="0" smtClean="0"/>
              <a:t>(self, </a:t>
            </a:r>
            <a:r>
              <a:rPr lang="en-US" dirty="0" err="1" smtClean="0"/>
              <a:t>kwargs</a:t>
            </a:r>
            <a:r>
              <a:rPr lang="en-US" dirty="0" smtClean="0"/>
              <a:t>):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ru-RU" dirty="0" smtClean="0"/>
              <a:t>   </a:t>
            </a:r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dirty="0" err="1" smtClean="0"/>
              <a:t>create_task</a:t>
            </a:r>
            <a:r>
              <a:rPr lang="en-US" dirty="0" smtClean="0"/>
              <a:t>(self, player):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dirty="0" err="1" smtClean="0"/>
              <a:t>get_task</a:t>
            </a:r>
            <a:r>
              <a:rPr lang="en-US" dirty="0" smtClean="0"/>
              <a:t>(self):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mr-IN" i="1" dirty="0" smtClean="0"/>
              <a:t>…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/>
              <a:t>receive(self, text=</a:t>
            </a:r>
            <a:r>
              <a:rPr lang="en-US" b="1" dirty="0"/>
              <a:t>None</a:t>
            </a:r>
            <a:r>
              <a:rPr lang="en-US" dirty="0"/>
              <a:t>, bytes=</a:t>
            </a:r>
            <a:r>
              <a:rPr lang="en-US" b="1" dirty="0"/>
              <a:t>None</a:t>
            </a:r>
            <a:r>
              <a:rPr lang="en-US" dirty="0"/>
              <a:t>, **</a:t>
            </a:r>
            <a:r>
              <a:rPr lang="en-US" dirty="0" err="1"/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mr-IN" dirty="0" smtClean="0"/>
              <a:t>…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/>
              <a:t>connect(self, message, **</a:t>
            </a:r>
            <a:r>
              <a:rPr lang="en-US" dirty="0" err="1"/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self.clean_kwargs</a:t>
            </a:r>
            <a:r>
              <a:rPr lang="en-US" dirty="0"/>
              <a:t>(</a:t>
            </a:r>
            <a:r>
              <a:rPr lang="en-US" dirty="0" err="1"/>
              <a:t>kwargs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smtClean="0"/>
              <a:t>        </a:t>
            </a:r>
            <a:r>
              <a:rPr lang="en-US" dirty="0" err="1"/>
              <a:t>self.send</a:t>
            </a:r>
            <a:r>
              <a:rPr lang="en-US" dirty="0"/>
              <a:t>(</a:t>
            </a:r>
            <a:r>
              <a:rPr lang="en-US" dirty="0" err="1"/>
              <a:t>self.get_task</a:t>
            </a:r>
            <a:r>
              <a:rPr lang="en-US" dirty="0"/>
              <a:t>())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/>
              <a:t>send(self, content):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self.message.reply_channel.send</a:t>
            </a:r>
            <a:r>
              <a:rPr lang="en-US" dirty="0"/>
              <a:t>({</a:t>
            </a:r>
            <a:r>
              <a:rPr lang="en-US" b="1" dirty="0"/>
              <a:t>'text'</a:t>
            </a:r>
            <a:r>
              <a:rPr lang="en-US" dirty="0"/>
              <a:t>: </a:t>
            </a:r>
            <a:r>
              <a:rPr lang="en-US" dirty="0" err="1"/>
              <a:t>json.dumps</a:t>
            </a:r>
            <a:r>
              <a:rPr lang="en-US" dirty="0"/>
              <a:t>(content</a:t>
            </a:r>
            <a:r>
              <a:rPr lang="en-US" dirty="0" smtClean="0"/>
              <a:t>)})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73147" y="5631475"/>
            <a:ext cx="6535130" cy="6872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15630" y="3398473"/>
            <a:ext cx="477707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rgbClr val="FF0000"/>
                </a:solidFill>
              </a:rPr>
              <a:t>This one sends something</a:t>
            </a:r>
          </a:p>
          <a:p>
            <a:r>
              <a:rPr lang="en-US" sz="3500" dirty="0" smtClean="0">
                <a:solidFill>
                  <a:srgbClr val="FF0000"/>
                </a:solidFill>
              </a:rPr>
              <a:t>back to client’s page</a:t>
            </a:r>
          </a:p>
        </p:txBody>
      </p:sp>
    </p:spTree>
    <p:extLst>
      <p:ext uri="{BB962C8B-B14F-4D97-AF65-F5344CB8AC3E}">
        <p14:creationId xmlns:p14="http://schemas.microsoft.com/office/powerpoint/2010/main" val="1992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consumers.py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 </a:t>
            </a:r>
            <a:r>
              <a:rPr lang="en-US" dirty="0" err="1"/>
              <a:t>TaskTracker</a:t>
            </a:r>
            <a:r>
              <a:rPr lang="en-US" dirty="0"/>
              <a:t>(</a:t>
            </a:r>
            <a:r>
              <a:rPr lang="en-US" dirty="0" err="1"/>
              <a:t>WebsocketConsumer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url_pattern</a:t>
            </a:r>
            <a:r>
              <a:rPr lang="en-US" dirty="0"/>
              <a:t> = (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r'^/</a:t>
            </a:r>
            <a:r>
              <a:rPr lang="en-US" b="1" dirty="0" err="1"/>
              <a:t>tasktracker</a:t>
            </a:r>
            <a:r>
              <a:rPr lang="en-US" b="1" dirty="0"/>
              <a:t>' </a:t>
            </a: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'/participant/(?P&lt;</a:t>
            </a:r>
            <a:r>
              <a:rPr lang="en-US" b="1" dirty="0" err="1"/>
              <a:t>participant_code</a:t>
            </a:r>
            <a:r>
              <a:rPr lang="en-US" b="1" dirty="0"/>
              <a:t>&gt;[a-zA-Z0-9_-]+)' </a:t>
            </a: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'/player/(?P&lt;player&gt;[0-9]+)' </a:t>
            </a: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'$'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dirty="0" err="1" smtClean="0"/>
              <a:t>clean_kwargs</a:t>
            </a:r>
            <a:r>
              <a:rPr lang="en-US" dirty="0" smtClean="0"/>
              <a:t>(self, </a:t>
            </a:r>
            <a:r>
              <a:rPr lang="en-US" dirty="0" err="1" smtClean="0"/>
              <a:t>kwargs</a:t>
            </a:r>
            <a:r>
              <a:rPr lang="en-US" dirty="0" smtClean="0"/>
              <a:t>):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ru-RU" dirty="0" smtClean="0"/>
              <a:t>   </a:t>
            </a:r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dirty="0" err="1" smtClean="0"/>
              <a:t>create_task</a:t>
            </a:r>
            <a:r>
              <a:rPr lang="en-US" dirty="0" smtClean="0"/>
              <a:t>(self, player):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dirty="0" err="1" smtClean="0"/>
              <a:t>get_task</a:t>
            </a:r>
            <a:r>
              <a:rPr lang="en-US" dirty="0" smtClean="0"/>
              <a:t>(self):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mr-IN" i="1" dirty="0" smtClean="0"/>
              <a:t>…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/>
              <a:t>receive(self, text=</a:t>
            </a:r>
            <a:r>
              <a:rPr lang="en-US" b="1" dirty="0"/>
              <a:t>None</a:t>
            </a:r>
            <a:r>
              <a:rPr lang="en-US" dirty="0"/>
              <a:t>, bytes=</a:t>
            </a:r>
            <a:r>
              <a:rPr lang="en-US" b="1" dirty="0"/>
              <a:t>None</a:t>
            </a:r>
            <a:r>
              <a:rPr lang="en-US" dirty="0"/>
              <a:t>, **</a:t>
            </a:r>
            <a:r>
              <a:rPr lang="en-US" dirty="0" err="1"/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mr-IN" dirty="0" smtClean="0"/>
              <a:t>…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/>
              <a:t>connect(self, message, **</a:t>
            </a:r>
            <a:r>
              <a:rPr lang="en-US" dirty="0" err="1"/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self.clean_kwargs</a:t>
            </a:r>
            <a:r>
              <a:rPr lang="en-US" dirty="0"/>
              <a:t>(</a:t>
            </a:r>
            <a:r>
              <a:rPr lang="en-US" dirty="0" err="1"/>
              <a:t>kwargs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smtClean="0"/>
              <a:t>        </a:t>
            </a:r>
            <a:r>
              <a:rPr lang="en-US" dirty="0" err="1"/>
              <a:t>self.send</a:t>
            </a:r>
            <a:r>
              <a:rPr lang="en-US" dirty="0"/>
              <a:t>(</a:t>
            </a:r>
            <a:r>
              <a:rPr lang="en-US" dirty="0" err="1"/>
              <a:t>self.get_task</a:t>
            </a:r>
            <a:r>
              <a:rPr lang="en-US" dirty="0"/>
              <a:t>())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/>
              <a:t>send(self, content):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self.message.reply_channel.send</a:t>
            </a:r>
            <a:r>
              <a:rPr lang="en-US" dirty="0"/>
              <a:t>({</a:t>
            </a:r>
            <a:r>
              <a:rPr lang="en-US" b="1" dirty="0"/>
              <a:t>'text'</a:t>
            </a:r>
            <a:r>
              <a:rPr lang="en-US" dirty="0"/>
              <a:t>: </a:t>
            </a:r>
            <a:r>
              <a:rPr lang="en-US" dirty="0" err="1"/>
              <a:t>json.dumps</a:t>
            </a:r>
            <a:r>
              <a:rPr lang="en-US" dirty="0"/>
              <a:t>(content</a:t>
            </a:r>
            <a:r>
              <a:rPr lang="en-US" dirty="0" smtClean="0"/>
              <a:t>)})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14532" y="4095753"/>
            <a:ext cx="5503499" cy="4293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15630" y="3398473"/>
            <a:ext cx="477707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rgbClr val="FF0000"/>
                </a:solidFill>
              </a:rPr>
              <a:t>here we get</a:t>
            </a:r>
            <a:r>
              <a:rPr lang="en-US" sz="3500" dirty="0">
                <a:solidFill>
                  <a:srgbClr val="FF0000"/>
                </a:solidFill>
              </a:rPr>
              <a:t> </a:t>
            </a:r>
            <a:r>
              <a:rPr lang="en-US" sz="3500" dirty="0" smtClean="0">
                <a:solidFill>
                  <a:srgbClr val="FF0000"/>
                </a:solidFill>
              </a:rPr>
              <a:t>the task if </a:t>
            </a:r>
          </a:p>
          <a:p>
            <a:r>
              <a:rPr lang="en-US" sz="3500" dirty="0" smtClean="0">
                <a:solidFill>
                  <a:srgbClr val="FF0000"/>
                </a:solidFill>
              </a:rPr>
              <a:t>it exists or create a new</a:t>
            </a:r>
          </a:p>
          <a:p>
            <a:r>
              <a:rPr lang="en-US" sz="3500" dirty="0" smtClean="0">
                <a:solidFill>
                  <a:srgbClr val="FF0000"/>
                </a:solidFill>
              </a:rPr>
              <a:t>one if it doesn’t</a:t>
            </a:r>
          </a:p>
        </p:txBody>
      </p:sp>
    </p:spTree>
    <p:extLst>
      <p:ext uri="{BB962C8B-B14F-4D97-AF65-F5344CB8AC3E}">
        <p14:creationId xmlns:p14="http://schemas.microsoft.com/office/powerpoint/2010/main" val="74585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routing.py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6250" y="1930896"/>
            <a:ext cx="113538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channels.routing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route_class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channels.generic.websockets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JsonWebsocketConsumer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random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JsonWebsocketConsumer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url_pattern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(</a:t>
            </a:r>
            <a:r>
              <a:rPr lang="en-US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r'^/</a:t>
            </a:r>
            <a:r>
              <a:rPr lang="en-US" b="1" dirty="0" err="1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/$'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connect(</a:t>
            </a:r>
            <a:r>
              <a:rPr lang="en-US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message, **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kwargs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response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random.randint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99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.send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(response)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receive(</a:t>
            </a:r>
            <a:r>
              <a:rPr lang="en-US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text=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None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bytes=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None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**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kwargs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response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random.randint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99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.send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(response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channel_routing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route_class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path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TaskTracker.url_pattern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1379" y="3855488"/>
            <a:ext cx="6076171" cy="10784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79617" y="3097375"/>
            <a:ext cx="40966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What channel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will do when 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someone connects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69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consumers.py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class </a:t>
            </a:r>
            <a:r>
              <a:rPr lang="en-US" dirty="0" err="1"/>
              <a:t>TaskTracker</a:t>
            </a:r>
            <a:r>
              <a:rPr lang="en-US" dirty="0"/>
              <a:t>(</a:t>
            </a:r>
            <a:r>
              <a:rPr lang="en-US" dirty="0" err="1"/>
              <a:t>WebsocketConsumer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url_pattern</a:t>
            </a:r>
            <a:r>
              <a:rPr lang="en-US" dirty="0"/>
              <a:t> = (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r'^/</a:t>
            </a:r>
            <a:r>
              <a:rPr lang="en-US" b="1" dirty="0" err="1"/>
              <a:t>tasktracker</a:t>
            </a:r>
            <a:r>
              <a:rPr lang="en-US" b="1" dirty="0"/>
              <a:t>' </a:t>
            </a: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'/participant/(?P&lt;</a:t>
            </a:r>
            <a:r>
              <a:rPr lang="en-US" b="1" dirty="0" err="1"/>
              <a:t>participant_code</a:t>
            </a:r>
            <a:r>
              <a:rPr lang="en-US" b="1" dirty="0"/>
              <a:t>&gt;[a-zA-Z0-9_-]+)' </a:t>
            </a: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'/player/(?P&lt;player&gt;[0-9]+)' </a:t>
            </a: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'$'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dirty="0" err="1" smtClean="0"/>
              <a:t>clean_kwargs</a:t>
            </a:r>
            <a:r>
              <a:rPr lang="en-US" dirty="0" smtClean="0"/>
              <a:t>(self, </a:t>
            </a:r>
            <a:r>
              <a:rPr lang="en-US" dirty="0" err="1" smtClean="0"/>
              <a:t>kwargs</a:t>
            </a:r>
            <a:r>
              <a:rPr lang="en-US" dirty="0" smtClean="0"/>
              <a:t>):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ru-RU" dirty="0" smtClean="0"/>
              <a:t>   </a:t>
            </a:r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dirty="0" err="1" smtClean="0"/>
              <a:t>create_task</a:t>
            </a:r>
            <a:r>
              <a:rPr lang="en-US" dirty="0" smtClean="0"/>
              <a:t>(self, player):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dirty="0" err="1" smtClean="0"/>
              <a:t>get_task</a:t>
            </a:r>
            <a:r>
              <a:rPr lang="en-US" dirty="0" smtClean="0"/>
              <a:t>(self):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mr-IN" i="1" dirty="0" smtClean="0"/>
              <a:t>…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/>
              <a:t>receive(self, text=</a:t>
            </a:r>
            <a:r>
              <a:rPr lang="en-US" b="1" dirty="0"/>
              <a:t>None</a:t>
            </a:r>
            <a:r>
              <a:rPr lang="en-US" dirty="0"/>
              <a:t>, bytes=</a:t>
            </a:r>
            <a:r>
              <a:rPr lang="en-US" b="1" dirty="0"/>
              <a:t>None</a:t>
            </a:r>
            <a:r>
              <a:rPr lang="en-US" dirty="0"/>
              <a:t>, **</a:t>
            </a:r>
            <a:r>
              <a:rPr lang="en-US" dirty="0" err="1"/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mr-IN" dirty="0" smtClean="0"/>
              <a:t>…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/>
              <a:t>connect(self, message, **</a:t>
            </a:r>
            <a:r>
              <a:rPr lang="en-US" dirty="0" err="1"/>
              <a:t>kwargs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self.clean_kwargs</a:t>
            </a:r>
            <a:r>
              <a:rPr lang="en-US" dirty="0"/>
              <a:t>(</a:t>
            </a:r>
            <a:r>
              <a:rPr lang="en-US" dirty="0" err="1"/>
              <a:t>kwargs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smtClean="0"/>
              <a:t>        </a:t>
            </a:r>
            <a:r>
              <a:rPr lang="en-US" dirty="0" err="1"/>
              <a:t>self.send</a:t>
            </a:r>
            <a:r>
              <a:rPr lang="en-US" dirty="0"/>
              <a:t>(</a:t>
            </a:r>
            <a:r>
              <a:rPr lang="en-US" dirty="0" err="1"/>
              <a:t>self.get_task</a:t>
            </a:r>
            <a:r>
              <a:rPr lang="en-US" dirty="0"/>
              <a:t>())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/>
              <a:t>send(self, content):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self.message.reply_channel.send</a:t>
            </a:r>
            <a:r>
              <a:rPr lang="en-US" dirty="0"/>
              <a:t>({</a:t>
            </a:r>
            <a:r>
              <a:rPr lang="en-US" b="1" dirty="0"/>
              <a:t>'text'</a:t>
            </a:r>
            <a:r>
              <a:rPr lang="en-US" dirty="0"/>
              <a:t>: </a:t>
            </a:r>
            <a:r>
              <a:rPr lang="en-US" dirty="0" err="1"/>
              <a:t>json.dumps</a:t>
            </a:r>
            <a:r>
              <a:rPr lang="en-US" dirty="0"/>
              <a:t>(content</a:t>
            </a:r>
            <a:r>
              <a:rPr lang="en-US" dirty="0" smtClean="0"/>
              <a:t>)})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14532" y="3673722"/>
            <a:ext cx="5503499" cy="4293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15630" y="3398473"/>
            <a:ext cx="47770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rgbClr val="FF0000"/>
                </a:solidFill>
              </a:rPr>
              <a:t>Here the new task </a:t>
            </a:r>
          </a:p>
          <a:p>
            <a:r>
              <a:rPr lang="en-US" sz="3500" dirty="0" smtClean="0">
                <a:solidFill>
                  <a:srgbClr val="FF0000"/>
                </a:solidFill>
              </a:rPr>
              <a:t>is created</a:t>
            </a:r>
          </a:p>
        </p:txBody>
      </p:sp>
    </p:spTree>
    <p:extLst>
      <p:ext uri="{BB962C8B-B14F-4D97-AF65-F5344CB8AC3E}">
        <p14:creationId xmlns:p14="http://schemas.microsoft.com/office/powerpoint/2010/main" val="46895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routing.py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from </a:t>
            </a:r>
            <a:r>
              <a:rPr lang="en-US" dirty="0" err="1"/>
              <a:t>channels.routing</a:t>
            </a:r>
            <a:r>
              <a:rPr lang="en-US" dirty="0"/>
              <a:t> </a:t>
            </a:r>
            <a:r>
              <a:rPr lang="en-US" b="1" dirty="0"/>
              <a:t>import </a:t>
            </a:r>
            <a:r>
              <a:rPr lang="en-US" dirty="0"/>
              <a:t>route, </a:t>
            </a:r>
            <a:r>
              <a:rPr lang="en-US" dirty="0" err="1"/>
              <a:t>route_class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from </a:t>
            </a:r>
            <a:r>
              <a:rPr lang="en-US" dirty="0"/>
              <a:t>.consumers </a:t>
            </a:r>
            <a:r>
              <a:rPr lang="en-US" b="1" dirty="0"/>
              <a:t>import </a:t>
            </a:r>
            <a:r>
              <a:rPr lang="en-US" dirty="0" err="1"/>
              <a:t>TaskTracker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channel_routing</a:t>
            </a:r>
            <a:r>
              <a:rPr lang="en-US" dirty="0"/>
              <a:t> = [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route_class</a:t>
            </a:r>
            <a:r>
              <a:rPr lang="en-US" dirty="0"/>
              <a:t>(</a:t>
            </a:r>
            <a:r>
              <a:rPr lang="en-US" dirty="0" err="1"/>
              <a:t>TaskTracker</a:t>
            </a:r>
            <a:r>
              <a:rPr lang="en-US" dirty="0"/>
              <a:t>, path=</a:t>
            </a:r>
            <a:r>
              <a:rPr lang="en-US" dirty="0" err="1"/>
              <a:t>TaskTracker.url_pattern</a:t>
            </a:r>
            <a:r>
              <a:rPr lang="en-US" dirty="0"/>
              <a:t>),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71568" y="5016257"/>
            <a:ext cx="47770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rgbClr val="FF0000"/>
                </a:solidFill>
              </a:rPr>
              <a:t>Simply adding our new</a:t>
            </a:r>
          </a:p>
          <a:p>
            <a:r>
              <a:rPr lang="en-US" sz="3500" dirty="0" err="1" smtClean="0">
                <a:solidFill>
                  <a:srgbClr val="FF0000"/>
                </a:solidFill>
              </a:rPr>
              <a:t>TaskTracker</a:t>
            </a:r>
            <a:r>
              <a:rPr lang="en-US" sz="3500" dirty="0" smtClean="0">
                <a:solidFill>
                  <a:srgbClr val="FF0000"/>
                </a:solidFill>
              </a:rPr>
              <a:t> to routing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909024" y="3427538"/>
            <a:ext cx="8914914" cy="4293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9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Task(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djmodels.Model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player =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djmodels.ForeignKey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(to=Player,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related_name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'tasks'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correct_answer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answer = 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(null=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left =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right =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get_dict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(self):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i="1" dirty="0" smtClean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{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"left"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self.left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"right"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self.right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correct_answer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self.correct_answer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98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Task(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djmodels.Model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player =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djmodels.ForeignKey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(to=Player,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related_name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'tasks'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correct_answer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answer = 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(null=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left =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right =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get_dict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(self):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i="1" dirty="0" smtClean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{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"left"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self.left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"right"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self.right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correct_answer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self.correct_answer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88501" y="2208336"/>
            <a:ext cx="3579449" cy="5729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15630" y="3398473"/>
            <a:ext cx="47770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rgbClr val="FF0000"/>
                </a:solidFill>
              </a:rPr>
              <a:t>it’s just for convenience.</a:t>
            </a:r>
          </a:p>
          <a:p>
            <a:r>
              <a:rPr lang="en-US" sz="3500" dirty="0" smtClean="0">
                <a:solidFill>
                  <a:srgbClr val="FF0000"/>
                </a:solidFill>
              </a:rPr>
              <a:t>now we can get the tasks</a:t>
            </a:r>
          </a:p>
          <a:p>
            <a:r>
              <a:rPr lang="en-US" sz="3500" dirty="0" smtClean="0">
                <a:solidFill>
                  <a:srgbClr val="FF0000"/>
                </a:solidFill>
              </a:rPr>
              <a:t>by typing:</a:t>
            </a:r>
          </a:p>
          <a:p>
            <a:r>
              <a:rPr lang="en-US" sz="3500" dirty="0" err="1" smtClean="0">
                <a:solidFill>
                  <a:srgbClr val="FF0000"/>
                </a:solidFill>
              </a:rPr>
              <a:t>player.tasks.all</a:t>
            </a:r>
            <a:r>
              <a:rPr lang="en-US" sz="3500" dirty="0" smtClean="0">
                <a:solidFill>
                  <a:srgbClr val="FF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6146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Task(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djmodels.Model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player =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djmodels.ForeignKey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(to=Player,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related_name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'tasks'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correct_answer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answer = 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(null=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left =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right =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get_dict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(self):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i="1" dirty="0" smtClean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{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"left"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self.left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"right"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self.right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correct_answer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self.correct_answer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55001" y="2913186"/>
            <a:ext cx="1636349" cy="5729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15630" y="3398473"/>
            <a:ext cx="47770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rgbClr val="FF0000"/>
                </a:solidFill>
              </a:rPr>
              <a:t>when we create new task</a:t>
            </a:r>
          </a:p>
          <a:p>
            <a:r>
              <a:rPr lang="en-US" sz="3500" dirty="0" smtClean="0">
                <a:solidFill>
                  <a:srgbClr val="FF0000"/>
                </a:solidFill>
              </a:rPr>
              <a:t>the answer is empty</a:t>
            </a:r>
          </a:p>
        </p:txBody>
      </p:sp>
    </p:spTree>
    <p:extLst>
      <p:ext uri="{BB962C8B-B14F-4D97-AF65-F5344CB8AC3E}">
        <p14:creationId xmlns:p14="http://schemas.microsoft.com/office/powerpoint/2010/main" val="14372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Task(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djmodels.Model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player =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djmodels.ForeignKey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(to=Player,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related_name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'tasks'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correct_answer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answer = 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(null=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left =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right =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get_dict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(self):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i="1" dirty="0" smtClean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{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"left"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self.left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"right"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self.right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correct_answer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self.correct_answer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78301" y="4284786"/>
            <a:ext cx="5541599" cy="23636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39430" y="2884123"/>
            <a:ext cx="477707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rgbClr val="FF0000"/>
                </a:solidFill>
              </a:rPr>
              <a:t>we call this method to get</a:t>
            </a:r>
            <a:r>
              <a:rPr lang="en-US" sz="3500" dirty="0">
                <a:solidFill>
                  <a:srgbClr val="FF0000"/>
                </a:solidFill>
              </a:rPr>
              <a:t> </a:t>
            </a:r>
            <a:r>
              <a:rPr lang="en-US" sz="3500" dirty="0" smtClean="0">
                <a:solidFill>
                  <a:srgbClr val="FF0000"/>
                </a:solidFill>
              </a:rPr>
              <a:t>dictionary that we send back to page</a:t>
            </a:r>
          </a:p>
        </p:txBody>
      </p:sp>
    </p:spTree>
    <p:extLst>
      <p:ext uri="{BB962C8B-B14F-4D97-AF65-F5344CB8AC3E}">
        <p14:creationId xmlns:p14="http://schemas.microsoft.com/office/powerpoint/2010/main" val="83889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Player(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BasePlayer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):</a:t>
            </a:r>
            <a:r>
              <a:rPr lang="en-US" sz="1800" i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i="1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i="1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get_unfinished_task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(self):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800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finished_tasks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(self):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800" b="1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get_correct_tasks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(self):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800" b="1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num_tasks_correct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(self):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800" b="1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dump_tasks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(self):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800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2550" y="2209800"/>
            <a:ext cx="5219700" cy="1009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39430" y="2884123"/>
            <a:ext cx="477707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rgbClr val="FF0000"/>
                </a:solidFill>
              </a:rPr>
              <a:t>This one returns the </a:t>
            </a:r>
          </a:p>
          <a:p>
            <a:r>
              <a:rPr lang="en-US" sz="3500" dirty="0" smtClean="0">
                <a:solidFill>
                  <a:srgbClr val="FF0000"/>
                </a:solidFill>
              </a:rPr>
              <a:t>unfinished task if there is</a:t>
            </a:r>
          </a:p>
          <a:p>
            <a:r>
              <a:rPr lang="en-US" sz="3500" dirty="0" smtClean="0">
                <a:solidFill>
                  <a:srgbClr val="FF0000"/>
                </a:solidFill>
              </a:rPr>
              <a:t>any. Or False</a:t>
            </a:r>
          </a:p>
        </p:txBody>
      </p:sp>
    </p:spTree>
    <p:extLst>
      <p:ext uri="{BB962C8B-B14F-4D97-AF65-F5344CB8AC3E}">
        <p14:creationId xmlns:p14="http://schemas.microsoft.com/office/powerpoint/2010/main" val="531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Player(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BasePlayer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):</a:t>
            </a:r>
            <a:r>
              <a:rPr lang="en-US" sz="1800" i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i="1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i="1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get_unfinished_task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(self):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800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finished_tasks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(self):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800" b="1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get_correct_tasks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(self):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800" b="1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num_tasks_correct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(self):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800" b="1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dump_tasks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(self):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800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00150" y="5676900"/>
            <a:ext cx="5219700" cy="1009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39430" y="2884123"/>
            <a:ext cx="47770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rgbClr val="FF0000"/>
                </a:solidFill>
              </a:rPr>
              <a:t>This method dumps all</a:t>
            </a:r>
          </a:p>
          <a:p>
            <a:r>
              <a:rPr lang="en-US" sz="3500" dirty="0" smtClean="0">
                <a:solidFill>
                  <a:srgbClr val="FF0000"/>
                </a:solidFill>
              </a:rPr>
              <a:t>tasks into </a:t>
            </a:r>
            <a:r>
              <a:rPr lang="en-US" sz="3500" dirty="0" err="1" smtClean="0">
                <a:solidFill>
                  <a:srgbClr val="FF0000"/>
                </a:solidFill>
              </a:rPr>
              <a:t>json</a:t>
            </a:r>
            <a:r>
              <a:rPr lang="en-US" sz="3500" dirty="0" smtClean="0">
                <a:solidFill>
                  <a:srgbClr val="FF0000"/>
                </a:solidFill>
              </a:rPr>
              <a:t>, and</a:t>
            </a:r>
          </a:p>
          <a:p>
            <a:r>
              <a:rPr lang="en-US" sz="3500" dirty="0" smtClean="0">
                <a:solidFill>
                  <a:srgbClr val="FF0000"/>
                </a:solidFill>
              </a:rPr>
              <a:t>write them into a player’s</a:t>
            </a:r>
            <a:r>
              <a:rPr lang="en-US" sz="3500" dirty="0">
                <a:solidFill>
                  <a:srgbClr val="FF0000"/>
                </a:solidFill>
              </a:rPr>
              <a:t> </a:t>
            </a:r>
            <a:r>
              <a:rPr lang="en-US" sz="3500" dirty="0" smtClean="0">
                <a:solidFill>
                  <a:srgbClr val="FF0000"/>
                </a:solidFill>
              </a:rPr>
              <a:t>field</a:t>
            </a:r>
          </a:p>
        </p:txBody>
      </p:sp>
    </p:spTree>
    <p:extLst>
      <p:ext uri="{BB962C8B-B14F-4D97-AF65-F5344CB8AC3E}">
        <p14:creationId xmlns:p14="http://schemas.microsoft.com/office/powerpoint/2010/main" val="32183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consumers.py</a:t>
            </a:r>
            <a:r>
              <a:rPr lang="en-US" dirty="0" smtClean="0"/>
              <a:t>: </a:t>
            </a:r>
            <a:r>
              <a:rPr lang="en-US" dirty="0" err="1" smtClean="0"/>
              <a:t>get_task</a:t>
            </a:r>
            <a:r>
              <a:rPr lang="en-US" dirty="0" smtClean="0"/>
              <a:t>, </a:t>
            </a:r>
            <a:r>
              <a:rPr lang="en-US" dirty="0" err="1" smtClean="0"/>
              <a:t>create_task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5625"/>
            <a:ext cx="117729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create_task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(self, player):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left, right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random.sample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Constants.rchoices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2)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correct_answer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left + right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task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player.tasks.create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(left=left, right=right,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correct_answer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correct_answer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task.get_dict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5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consumers.py</a:t>
            </a:r>
            <a:r>
              <a:rPr lang="en-US" dirty="0" smtClean="0"/>
              <a:t>: </a:t>
            </a:r>
            <a:r>
              <a:rPr lang="en-US" dirty="0" err="1" smtClean="0"/>
              <a:t>get_task</a:t>
            </a:r>
            <a:r>
              <a:rPr lang="en-US" dirty="0" smtClean="0"/>
              <a:t>, </a:t>
            </a:r>
            <a:r>
              <a:rPr lang="en-US" dirty="0" err="1" smtClean="0"/>
              <a:t>create_task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5625"/>
            <a:ext cx="117729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get_task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(self):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player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self.get_player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unfinished_task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player.get_unfinished_task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task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unfinished_task.get_dict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unfinished_task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else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self.create_task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(player)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task.update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({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tasks_attempted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player.finished_tasks.count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(),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tasks_correct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player.num_tasks_correct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})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6275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routing.py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6250" y="1930896"/>
            <a:ext cx="113538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channels.routing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route_class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channels.generic.websockets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JsonWebsocketConsumer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random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JsonWebsocketConsumer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url_pattern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(</a:t>
            </a:r>
            <a:r>
              <a:rPr lang="en-US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r'^/</a:t>
            </a:r>
            <a:r>
              <a:rPr lang="en-US" b="1" dirty="0" err="1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/$'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connect(</a:t>
            </a:r>
            <a:r>
              <a:rPr lang="en-US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message, **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kwargs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response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random.randint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99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.send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(response)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receive(</a:t>
            </a:r>
            <a:r>
              <a:rPr lang="en-US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text=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None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bytes=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None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**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kwargs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response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random.randint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99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.send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(response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channel_routing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route_class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path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TaskTracker.url_pattern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9479" y="4998488"/>
            <a:ext cx="7085821" cy="8308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79617" y="3097375"/>
            <a:ext cx="38722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What we do if 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message received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from player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32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routing.py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6250" y="1930896"/>
            <a:ext cx="113538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channels.routing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route_class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channels.generic.websockets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JsonWebsocketConsumer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random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JsonWebsocketConsumer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url_pattern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(</a:t>
            </a:r>
            <a:r>
              <a:rPr lang="en-US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r'^/</a:t>
            </a:r>
            <a:r>
              <a:rPr lang="en-US" b="1" dirty="0" err="1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/$'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connect(</a:t>
            </a:r>
            <a:r>
              <a:rPr lang="en-US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message, **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kwargs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response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random.randint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99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.send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(response)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receive(</a:t>
            </a:r>
            <a:r>
              <a:rPr lang="en-US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text=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None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bytes=</a:t>
            </a:r>
            <a:r>
              <a:rPr 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None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**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kwargs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response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random.randint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99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.send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(response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channel_routing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route_class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TaskTracker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>
                <a:solidFill>
                  <a:srgbClr val="660099"/>
                </a:solidFill>
                <a:latin typeface="Courier" charset="0"/>
                <a:ea typeface="Courier" charset="0"/>
                <a:cs typeface="Courier" charset="0"/>
              </a:rPr>
              <a:t>path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TaskTracker.url_pattern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7029" y="5779538"/>
            <a:ext cx="8590771" cy="9451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79617" y="3097375"/>
            <a:ext cx="405303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helps oTree to 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connect our code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with request from 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player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42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11270</TotalTime>
  <Words>1353</Words>
  <Application>Microsoft Macintosh PowerPoint</Application>
  <PresentationFormat>Widescreen</PresentationFormat>
  <Paragraphs>337</Paragraphs>
  <Slides>79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Calibri</vt:lpstr>
      <vt:lpstr>Courier</vt:lpstr>
      <vt:lpstr>Helvetica Neue Light</vt:lpstr>
      <vt:lpstr>Helvetica Neue Medium</vt:lpstr>
      <vt:lpstr>Helvetica Neue Thin</vt:lpstr>
      <vt:lpstr>Lucida Console</vt:lpstr>
      <vt:lpstr>Arial</vt:lpstr>
      <vt:lpstr>Office Theme</vt:lpstr>
      <vt:lpstr>Advanced oTree</vt:lpstr>
      <vt:lpstr>A minimum working version of Django Channels</vt:lpstr>
      <vt:lpstr>Step 1</vt:lpstr>
      <vt:lpstr>Step 2: routing.py</vt:lpstr>
      <vt:lpstr>Step 2: routing.py</vt:lpstr>
      <vt:lpstr>Step 2: routing.py</vt:lpstr>
      <vt:lpstr>Step 2: routing.py</vt:lpstr>
      <vt:lpstr>Step 2: routing.py</vt:lpstr>
      <vt:lpstr>Step 2: routing.py</vt:lpstr>
      <vt:lpstr>Step 3: WorkPage.html</vt:lpstr>
      <vt:lpstr>Step 3: WorkPage.html</vt:lpstr>
      <vt:lpstr>Step 3: WorkPage.html</vt:lpstr>
      <vt:lpstr>Step 4: JavaScript</vt:lpstr>
      <vt:lpstr>Step 4: JavaScript</vt:lpstr>
      <vt:lpstr>Step 4: JavaScript</vt:lpstr>
      <vt:lpstr>Step 4: JavaScript</vt:lpstr>
      <vt:lpstr>Minimum example: something beyound</vt:lpstr>
      <vt:lpstr>Minimum example: something beyound</vt:lpstr>
      <vt:lpstr>Step 5: Models</vt:lpstr>
      <vt:lpstr>Step 6: Updating path</vt:lpstr>
      <vt:lpstr>Step 7: Consumers</vt:lpstr>
      <vt:lpstr>Step 7: Consumers</vt:lpstr>
      <vt:lpstr>Step 8: Showing their progress on the page</vt:lpstr>
      <vt:lpstr>Step 8: Showing their progress on the page</vt:lpstr>
      <vt:lpstr>How to prevent submission of a form by enter</vt:lpstr>
      <vt:lpstr>Going deeper: storing the history of tasks</vt:lpstr>
      <vt:lpstr>Step 1: models</vt:lpstr>
      <vt:lpstr>Step 2: routing.connect</vt:lpstr>
      <vt:lpstr>Step 3: routing.receive</vt:lpstr>
      <vt:lpstr>Step 4: routing.prepare_task</vt:lpstr>
      <vt:lpstr>Step 5: WorkPage.before_next_page</vt:lpstr>
      <vt:lpstr>Stroop test</vt:lpstr>
      <vt:lpstr>Stroop test: models</vt:lpstr>
      <vt:lpstr>Stroop test: pages</vt:lpstr>
      <vt:lpstr>Stroop test: routing</vt:lpstr>
      <vt:lpstr>Stroop test: html</vt:lpstr>
      <vt:lpstr>Stroop test: javascript</vt:lpstr>
      <vt:lpstr>Stroop test: going deeper</vt:lpstr>
      <vt:lpstr>Stroop test: going deeper</vt:lpstr>
      <vt:lpstr>Stroop:deeper: models</vt:lpstr>
      <vt:lpstr>Stroop:deeper: pages</vt:lpstr>
      <vt:lpstr>Stroop:deeper: routing.connect</vt:lpstr>
      <vt:lpstr>Stroop:deeper: routing.receive</vt:lpstr>
      <vt:lpstr>Stroop:deeper: routing.prepare_task</vt:lpstr>
      <vt:lpstr>Stroop:deeper: template</vt:lpstr>
      <vt:lpstr>Our task: Real Effort Task</vt:lpstr>
      <vt:lpstr>Our task: updated Contribution stage</vt:lpstr>
      <vt:lpstr>Our task: updated Punishment</vt:lpstr>
      <vt:lpstr>Django Channels</vt:lpstr>
      <vt:lpstr>Plan of work: html</vt:lpstr>
      <vt:lpstr>Plan of work: html</vt:lpstr>
      <vt:lpstr>Plan of work: html</vt:lpstr>
      <vt:lpstr>Plan of work: html</vt:lpstr>
      <vt:lpstr>Plan of work: html</vt:lpstr>
      <vt:lpstr>Plan of work: javascript</vt:lpstr>
      <vt:lpstr>Plan of work: javascript</vt:lpstr>
      <vt:lpstr>Plan of work: javascript</vt:lpstr>
      <vt:lpstr>Plan of work: javascript</vt:lpstr>
      <vt:lpstr>Plan of work: javascript</vt:lpstr>
      <vt:lpstr>Plan of work: javascript</vt:lpstr>
      <vt:lpstr>Plan of work: javascript</vt:lpstr>
      <vt:lpstr>Plan of work: javascript</vt:lpstr>
      <vt:lpstr>Creating oTree extensions:</vt:lpstr>
      <vt:lpstr>consumers.py</vt:lpstr>
      <vt:lpstr>consumers.py</vt:lpstr>
      <vt:lpstr>consumers.py</vt:lpstr>
      <vt:lpstr>consumers.py</vt:lpstr>
      <vt:lpstr>consumers.py</vt:lpstr>
      <vt:lpstr>consumers.py</vt:lpstr>
      <vt:lpstr>consumers.py</vt:lpstr>
      <vt:lpstr>routing.py</vt:lpstr>
      <vt:lpstr>models.py</vt:lpstr>
      <vt:lpstr>models.py</vt:lpstr>
      <vt:lpstr>models.py</vt:lpstr>
      <vt:lpstr>models.py</vt:lpstr>
      <vt:lpstr>models.py</vt:lpstr>
      <vt:lpstr>models.py</vt:lpstr>
      <vt:lpstr>consumers.py: get_task, create_task</vt:lpstr>
      <vt:lpstr>consumers.py: get_task, create_task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Chapkovski</dc:creator>
  <cp:lastModifiedBy>Philipp Chapkovski</cp:lastModifiedBy>
  <cp:revision>160</cp:revision>
  <cp:lastPrinted>2018-05-22T07:03:01Z</cp:lastPrinted>
  <dcterms:created xsi:type="dcterms:W3CDTF">2018-05-14T20:05:36Z</dcterms:created>
  <dcterms:modified xsi:type="dcterms:W3CDTF">2018-06-04T22:59:01Z</dcterms:modified>
</cp:coreProperties>
</file>